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notesSlides/notesSlide4.xml" ContentType="application/vnd.openxmlformats-officedocument.presentationml.notesSlide+xml"/>
  <Override PartName="/ppt/ink/inkAction2.xml" ContentType="application/vnd.ms-office.inkAction+xml"/>
  <Override PartName="/ppt/notesSlides/notesSlide5.xml" ContentType="application/vnd.openxmlformats-officedocument.presentationml.notesSlide+xml"/>
  <Override PartName="/ppt/ink/inkAction3.xml" ContentType="application/vnd.ms-office.inkAction+xml"/>
  <Override PartName="/ppt/notesSlides/notesSlide6.xml" ContentType="application/vnd.openxmlformats-officedocument.presentationml.notesSlide+xml"/>
  <Override PartName="/ppt/ink/inkAction4.xml" ContentType="application/vnd.ms-office.inkAction+xml"/>
  <Override PartName="/ppt/notesSlides/notesSlide7.xml" ContentType="application/vnd.openxmlformats-officedocument.presentationml.notesSlide+xml"/>
  <Override PartName="/ppt/ink/inkAction5.xml" ContentType="application/vnd.ms-office.inkAct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Action6.xml" ContentType="application/vnd.ms-office.inkAct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Action7.xml" ContentType="application/vnd.ms-office.inkAct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Action8.xml" ContentType="application/vnd.ms-office.inkActio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Action9.xml" ContentType="application/vnd.ms-office.inkAction+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7" r:id="rId3"/>
    <p:sldId id="323" r:id="rId4"/>
    <p:sldId id="262" r:id="rId5"/>
    <p:sldId id="263" r:id="rId6"/>
    <p:sldId id="265" r:id="rId7"/>
    <p:sldId id="264" r:id="rId8"/>
    <p:sldId id="266" r:id="rId9"/>
    <p:sldId id="267" r:id="rId10"/>
    <p:sldId id="270" r:id="rId11"/>
    <p:sldId id="273" r:id="rId12"/>
    <p:sldId id="268" r:id="rId13"/>
    <p:sldId id="269" r:id="rId14"/>
    <p:sldId id="271" r:id="rId15"/>
    <p:sldId id="272" r:id="rId16"/>
    <p:sldId id="274" r:id="rId17"/>
    <p:sldId id="275"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24" r:id="rId41"/>
    <p:sldId id="302" r:id="rId42"/>
    <p:sldId id="304" r:id="rId43"/>
    <p:sldId id="300" r:id="rId44"/>
    <p:sldId id="305" r:id="rId45"/>
    <p:sldId id="325" r:id="rId46"/>
    <p:sldId id="301" r:id="rId47"/>
    <p:sldId id="306" r:id="rId48"/>
    <p:sldId id="307" r:id="rId49"/>
    <p:sldId id="312" r:id="rId50"/>
    <p:sldId id="309" r:id="rId51"/>
    <p:sldId id="310" r:id="rId52"/>
    <p:sldId id="313" r:id="rId53"/>
    <p:sldId id="316" r:id="rId54"/>
    <p:sldId id="317" r:id="rId55"/>
    <p:sldId id="319" r:id="rId56"/>
    <p:sldId id="320" r:id="rId57"/>
    <p:sldId id="322" r:id="rId58"/>
    <p:sldId id="318" r:id="rId59"/>
    <p:sldId id="26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lun Darren Huang" initials="JDH" lastIdx="2" clrIdx="0">
    <p:extLst>
      <p:ext uri="{19B8F6BF-5375-455C-9EA6-DF929625EA0E}">
        <p15:presenceInfo xmlns:p15="http://schemas.microsoft.com/office/powerpoint/2012/main" userId="S::S3755729@student.rmit.edu.au::ffdd8617-90b7-435c-8653-b085bfac4c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398" autoAdjust="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6419">
    <iact:property name="dataType"/>
    <iact:actionData xml:id="d0">
      <inkml:trace xmlns:inkml="http://www.w3.org/2003/InkML" xml:id="stk0" contextRef="#ctx0" brushRef="#br0">5004 9985 0,'23'0'32,"1"24"-15,23-1-8,-23-23 2,-1 0-4,1 0 1,23 0-1,0 0 9,-23 0-7,23 0 3,-23 0-3,23 0 7,-24 0-5,25 0 4,-25 0-7,1 0 0,-1 0-2,1 0 19,0 0-11,-24 24 0,23-24-1,1 0-5,-1 0 2,25 0 4,-25 0-1,-23 24-5,24-1-1,-1-23 1,1 0 16,0 0-9,-1 0-9,1 0 19,-1 0-7,-23 24 69</inkml:trace>
    </iact:actionData>
  </iact:action>
  <iact:action type="add" startTime="11320">
    <iact:property name="dataType"/>
    <iact:actionData xml:id="d1">
      <inkml:trace xmlns:inkml="http://www.w3.org/2003/InkML" xml:id="stk1" contextRef="#ctx0" brushRef="#br0">19565 13148 0,'24'0'28,"-1"0"-21,1 0-2,-24-23 1,47-1 2,-23 24-1,23 0 1,-23 0-1,-1 0 0,1 0 1,-1 0-1,1 0 4,0 0-4,-1 0 13,1 0-2,-1 0-10,1 0 12,0 0 0,-1 0-18,1 0 6,-1 0 7,25 0-7,22 24 1,-22-24-2,-1 0 0,0 0 0,-23 23 1,23-23-1,-24 0 0,25 0 6,-25 0 2,1 0 11,-1 0-23,1 0 12,23 0-2,0 0-10,24 0 4,-24 0 1,1 0-1,22 0 1,1 0 0,0 0 0,-47 0-1,23 0 3,-24 0-1,1 0-4,0 0 2,-24-23 1,23 23-1,1 0 3,-1 0-2,1 0 19,0 0-17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7319">
    <iact:property name="dataType"/>
    <iact:actionData xml:id="d0">
      <inkml:trace xmlns:inkml="http://www.w3.org/2003/InkML" xml:id="stk0" contextRef="#ctx0" brushRef="#br0">16615 12133 0,'47'0'16,"-23"0"-4,23 0-1,-23 0-1,-1 0-1,1 0-1,0 0-1,-1 0 0,1 0 1,-1 0-1,1 0 0,0 0 0,-1 0 0,1 0 0,23 0 9,-23 0-1,-1 0-1,1 0-8,-1 0 13,25 0-16,-25 0 12,1 0-8,-1 0 9,1 0-9,0 0 2,23 0-2,0 0 1,-23 24-1,23-24 1,0 0 0,-23 0 1,23 0-3,-24 0 1,25 23 0,-1-23 0,-24 0 0,25 0 0,-1 0 0,-24 24 1,48-24-1,0 0 1,-47 0-1,23 24 1,-24-24-1,25 0 0,-1 0 1,-24 0 0,25 0 4,-25 0-4,1 0 1,-1 0-1,1 0 12,0 0-6,-1 0-2,1 0 6,-1 0 9,25 0 7,-25 0-28,1 0 8,-1 0-4,1 0 11,0 0-8,-1 0-5,1 0 15,-1 0 2,1 0 53,0 0-75,-1 0 3,24-48 2,1 48-1,-25 0 0,1-23 0,-1 23 0,1 0 4,-24-24-1,0 1-4,24 23 3,-1 0-1,1 0 7,-1 0-2,-23-24 70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3994">
    <iact:property name="dataType"/>
    <iact:actionData xml:id="d0">
      <inkml:trace xmlns:inkml="http://www.w3.org/2003/InkML" xml:id="stk0" contextRef="#ctx0" brushRef="#br0">10172 11520 0,'-23'0'123,"-1"0"-106,0 0-8,1 0 11,-1 0-2,1 0-15,-1 0 5,0 0 0,1 0 0,-48 0-1,0 0 0,-23 0 7,23 0-6,0 0-1,-23 0 0,70 0 0,-47 23 1,24-23-1,0 0 1,23 0 0,1 0 17,-1 0-17,1 0 10,-1 0-2,0 0-8,24-23 8,-23 23-9,23-24 0,-24 24 0,-23 0 18,23-24-17,24 1-4,-47 23 2,47-24 2,-23 24 0,-1 0 7,0 0-8,1 0 5</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1294">
    <iact:property name="dataType"/>
    <iact:actionData xml:id="d0">
      <inkml:trace xmlns:inkml="http://www.w3.org/2003/InkML" xml:id="stk0" contextRef="#ctx0" brushRef="#br0">18834 9371 0,'23'0'24,"1"0"-20,-24-23 10,23 23-7,1 0 9,-24-24-9,0 1 1,47 23-1,-23 0 0,-1 0 8,1 0-7,0 0 12,23 0-3,-24 0-3,25 0-7,-25 0 7,24 0-5,-47 23-2,24-23 0,0 0 1,-1 0-3,24 0 4,1 0 6,-25 0-8,24 0 10,-23 0-11,23 0 19,-23 0-6,-1 0-6,1 0-3,0 24 9,-1-24-3,-23 23-9,24-23 1,-1 0-1,1 24-1,0-24 1,-1 0 2,1 0 0,-1 24-3,1-24 2,0 23-1,-1-23 8,1 0-7,-1 0 7,1 0 6,0 0-12,-1 0 10,1 0-3,-1 0 13,1 0-22,0 0 11,-1 0-9,1 0-2,-1 0-3,1 0 3,0 0 1,-1 0 6,1 0 3,-1 0-10,1 0 32,0 0-25,-1 0 1,1 0-6,-1 0 0,25 24-1,-1-24-6,-24 0 6,25 23-1,-1-23 2,-24 0 1,1 0-5,0 0 2,-1 0 4,1 0 8,-1 0 3,1 0-19,-24 24 9,-24-24 58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20795">
    <iact:property name="dataType"/>
    <iact:actionData xml:id="d0">
      <inkml:trace xmlns:inkml="http://www.w3.org/2003/InkML" xml:id="stk0" contextRef="#ctx0" brushRef="#br0">3517 10056 0,'23'24'124,"1"-24"-107,0 23-12,-1-23 3,1 47 0,-1-47 1,25 24-4,-1 23 2,24-23 0,-48 23 2,72 0-2,23 24 3,-24-24-6,-23 24 4,-24-24 0,24 0 0,0 1-1,-24-48-1,0 23 2,-23 25-2,-1-25 4,1-23-4,-1 24 1,-23-1-1,24-23 3,0 24 3,-1-24 5,-70 0 69,0-24-82,23-23 6,-23 24-3,-47-48-4,-24 0 8,70 0-7,-93 0 3,23-47 4,-24 47-7,1-47 8,-1 0-9,0 0 8,95 71-5,-24 23 0,1-94 1,-25 24 0,72 47 1,-1 47 0,0-24 2,1-23-7,23 71 86,23-24-78,1 47-3,0-24-4,-1 25 6,1-25-6,-1 24 4,25 1 0,-25-25 4,48 95-8,0-70 2,-48 22 4,72 1-6,-24 0 3,23 47 0,-70-94 2,23-1 0,-24 24-2,1 1-1,23-48 1,-47 23 0,0 1 0,24-1 2</inkml:trace>
    </iact:actionData>
  </iact:action>
  <iact:action type="add" startTime="27006">
    <iact:property name="dataType"/>
    <iact:actionData xml:id="d1">
      <inkml:trace xmlns:inkml="http://www.w3.org/2003/InkML" xml:id="stk1" contextRef="#ctx0" brushRef="#br0">6066 11189 0,'0'-24'78,"-24"24"-75,0 0 4,-23-23 13,24 23-13,-25-24 13,1 24-18,24 0 10,-25 0-8,25 0 2,-48 0 3,0 0-1,48 0-1,-25 0 0,1 0 4,-24 0 3,48 0-7,-24 0 0,23-23 0,0-1 0,1 24 1,-1 0 4,1 0-5,-1 0 15,0 0-8,1 0 10,46 0 55,25 0-71,-25 0 0,24 0 4,-23 0-9,23 0 11,-23 0-6,-1 0-1,1 0 2,0 0-3,23 0 2,0 0-2,0 0 9,-23 0-7,-1 0 3,1 0-8,0 0 20,-1 0-15,1 0 8,-1 0 11</inkml:trace>
    </iact:actionData>
  </iact:action>
  <iact:action type="add" startTime="32993">
    <iact:property name="dataType"/>
    <iact:actionData xml:id="d2">
      <inkml:trace xmlns:inkml="http://www.w3.org/2003/InkML" xml:id="stk2" contextRef="#ctx0" brushRef="#br0">13783 15344 0,'24'0'63,"-1"0"-55,24 23-1,-23-23 2,47 0-2,-24 0 4,0 0 1,0 0-7,1 0 3,-25 0-1,24 0 1,-23 0 1,23 0-1,-23 0-1,23 0 1,24 0-1,-24 0 0,47 0 0,-23 0 1,-24 0 0,24 0-1,0 0 0,-47 0 1,23 0 0,0 0-1,-23 0 0,-1 0 0,1 24 1,-1-24 6,1 0-2,-48 0 91,1 0-94,-1 0-1,-23 0-1,23 0 0,-23 0 0,0 0 1,23-24-1,-23 24 0,24 0 0,-25 0 0,1 0 3,0-23 5,23 23-6,1 0 4,-24 0-6,23 0 7,-23 0-7,23-24 0,-47 0 0,1 24 0,-1 0 3,0 0-4,0 0 0,-23 0 9,47 0-7,-1 0-1,25 0-4,-1 0 3,-23 0 1,23 0 14,48 0 120,0 0-135,-1 0 14,24 0-16,-23 0 4,23 0-1,0 0 0,-23 0 1,23 0 0,-23 0-1,23 0 0,-23 0 0,-1 0-1,24 24 1,-23-24 4,23 0-2,-23 0-3,-1 0 2,25 0 3,-25 0 7,-23 24-7,24-24-4,-1 0 2</inkml:trace>
    </iact:actionData>
  </iact:action>
  <iact:action type="add" startTime="38272">
    <iact:property name="dataType"/>
    <iact:actionData xml:id="d3">
      <inkml:trace xmlns:inkml="http://www.w3.org/2003/InkML" xml:id="stk3" contextRef="#ctx0" brushRef="#br0">10290 17870 0,'24'23'109,"-24"1"-100,23-24-3,1 0 2,23 0-1,24 23 1,0 1 1,-24-24-2,24 24-1,0-24 1,-48 0 2,24 0-3,1 23 1,-25 1 11,24-24-15,-47 23 5,24-23 1,0 0 5,-48 0 43,-23-23-53,0-1 2,-48-23 1,1 23 0,-1 1 0,1-24 1,47 23 0,-24-23-1,-23 23 0,46 0 1,1 24-1,0 0 0,23-23 1,1 23-2,-24 0 3,23 0-4,0 0 17,1 0 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3718">
    <iact:property name="dataType"/>
    <iact:actionData xml:id="d0">
      <inkml:trace xmlns:inkml="http://www.w3.org/2003/InkML" xml:id="stk0" contextRef="#ctx0" brushRef="#br0">5051 9017 0,'23'0'64,"1"0"-42,0 0-9,23 0 9,-24 0-14,25 0 6,-25 0-6,24 0 12,-23 0-17,23 0 5,-23 0-1,23 0 13,-23 0-16,23 0 7,-24 0-2,25 0 4,-25 0 6,24 0-14,-23 0 2,23 0 4,0 0-4,-23 0-1,23 0 1,0 0 0,-23 0 0,23 0 1,-23 0-1,23 0 1,24 0-1,-24 0 0,0 0 1,0 0-1,-23 0 0,23 24 0,0-24 1,-23 0 0,23 0-1,-23 0 1,-1 0 0,25 23-1,-1 1 5,-23-24-1,23 0 3,-24 0-6,1 0 6,0 0-3,-1 0 9,1 0-9,-1 0-4,1 0 15,23 0 22,0 24-37,24-24 1,0-24 3,-24 24-3,24-24 0,-24 24-6,0-23 13,-23 23-8,0 0 9,-1 0-9,1 0 10,-1 0 4</inkml:trace>
    </iact:actionData>
  </iact:action>
  <iact:action type="add" startTime="11001">
    <iact:property name="dataType"/>
    <iact:actionData xml:id="d1">
      <inkml:trace xmlns:inkml="http://www.w3.org/2003/InkML" xml:id="stk1" contextRef="#ctx0" brushRef="#br0">13429 14329 0,'-24'0'47,"1"0"-45,-24 0 12,-1 0-6,25 0 1,-24-24-2,-24 24 1,24 0-1,-71-24 1,23 1-1,1 23 0,-24 0 1,47 0-1,47 0 1,-46-24-1,22 24 0,1 0 7,24 0-5,-1-23 15,0-1-16,1 24-5,-24 0 4,-1 0 2,25 0-2,-48-24 1,47 24-1,-23 0 1,24 0-2,-1 0 2,0 0-1,1 0 1,-1 0 17,1 0-16,-1 0 7,-23 24-5,23-24-3,-47 0 2,48 0-7,-24 0 3,-48 24 2,48-24-1,0 0 0,0 0 1,23-24 0,0 24 7,1 0-8,-1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3:31:42.314"/>
    </inkml:context>
    <inkml:brush xml:id="br0">
      <inkml:brushProperty name="width" value="0.05292" units="cm"/>
      <inkml:brushProperty name="height" value="0.05292" units="cm"/>
      <inkml:brushProperty name="color" value="#FF0000"/>
    </inkml:brush>
  </inkml:definitions>
  <iact:action type="add" startTime="2745">
    <iact:property name="dataType"/>
    <iact:actionData xml:id="d0">
      <inkml:trace xmlns:inkml="http://www.w3.org/2003/InkML" xml:id="stk0" contextRef="#ctx0" brushRef="#br0">4838 10882 0,'-23'-23'14,"23"-1"-5,-24 24 6,1 0-8,23-24 0,-24 24 12,24-23-10,-24 23 12,1-24-19,-1 1 6,1 23 5,-25-48-7,1 48 3,-94-71-2,-72 1 1,48-25-1,-71 1 1,47-1 0,71 48 0,-23-71 1,-143-23 1,190 93-2,0 1 0,46 23-1,-22 1 0,22-24 0,48 23 2,-47 0-1,24 24-1,23-23 3,-24 23-6</inkml:trace>
    </iact:actionData>
  </iact:action>
  <iact:action type="add" startTime="14468">
    <iact:property name="dataType"/>
    <iact:actionData xml:id="d1">
      <inkml:trace xmlns:inkml="http://www.w3.org/2003/InkML" xml:id="stk1" contextRef="#ctx0" brushRef="#br0">6443 11685 0,'-71'0'99,"1"0"-91,-25-24 4,72 24-9,-72-23 5,48-1 0,23 24 1,-23-24-1,0 1-1,23 23 7,-23 0-4,24 0-1,-1 0-1,0 0-1,1 0 22,-1 0 9,1 0-9,-1 0 8</inkml:trace>
    </iact:actionData>
  </iact:action>
  <iact:action type="add" startTime="20342">
    <iact:property name="dataType"/>
    <iact:actionData xml:id="d2">
      <inkml:trace xmlns:inkml="http://www.w3.org/2003/InkML" xml:id="stk2" contextRef="#ctx0" brushRef="#br0">4343 16099 0,'23'0'55,"1"0"-38,0 0-10,-1 0 1,1 0 2,-1 0-5,1 0 2,0 0 0,-1 0 0,1 24 2,-1-1-2,1-23 1,0 0-2,-1 0 1,1 24 1,-1-1 12,25 1-17,-25 0 11,24-24-7,-23 47 1,-24-23-1,47-24 2,0 47-2,-47-24 2,48 1-2,-25 0 2,1-1-2,-1 1 1,1 23 1,23-47-4,-23 24 6,23 23 6,-23-24 4,-1 25-7,1-48-6,-1 23 5,1 1 3,0-1 10,-1-23-23,-23 24 4,24 0 8,-1-24 0,1 0-8,-24 23 67</inkml:trace>
    </iact:actionData>
  </iact:action>
  <iact:action type="add" startTime="37763">
    <iact:property name="dataType"/>
    <iact:actionData xml:id="d3">
      <inkml:trace xmlns:inkml="http://www.w3.org/2003/InkML" xml:id="stk3" contextRef="#ctx0" brushRef="#br0">6066 18719 0,'23'0'62,"1"24"-41,-1-24-15,1 0 9,-24 24-2,24-24-6,-1 23 2,1-23 15,23 0-14,-23 0-1,23 24-3,-24-24 9,25 0-7,-780-260 504</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4:01:57.794"/>
    </inkml:context>
    <inkml:brush xml:id="br0">
      <inkml:brushProperty name="width" value="0.05292" units="cm"/>
      <inkml:brushProperty name="height" value="0.05292" units="cm"/>
      <inkml:brushProperty name="color" value="#FF0000"/>
    </inkml:brush>
  </inkml:definitions>
  <iact:action type="add" startTime="11162">
    <iact:property name="dataType"/>
    <iact:actionData xml:id="d0">
      <inkml:trace xmlns:inkml="http://www.w3.org/2003/InkML" xml:id="stk0" contextRef="#ctx0" brushRef="#br0">6113 12133 0,'23'0'48,"1"0"-32,0 0-6,-1 0-3,24 0 0,24 0 0,-47-23 0,70 23 1,-47-24 0,24 0-1,-47 24 1,23-23-1,24 23 0,-24-47 1,24 70 0,-24-23-2,-23 0 2,23 0-2,0 0 2,24 0-1,-47 0 0,23-23 1,-24 23 0,25-24 5,-1 24-7,-24 0 2,25 24-1,-1-24 1,0 23 1,-23-23-2,-1 0 1,24 24-1,1-1 1,-25-23-1,24 0 1,1-23-1,-48-1 1,47 24-1,0 0 0,0 0 8,0-23-9,-23 23 3,23 0-1,0 0-1,1 0 7,-25 0-6,1 0-1,23 0 3,-23 0 1,23 0-8,0 0 5,0 0-1,0 23 1,24-23-2,-47 0 2,23 24-1,0-1 1,-23-23-1,-1 24 1,1-24-1,0 0 0,-1 0 0,1 0 0,-24 24-1,23-1 1,1-23 0,0 24 1,-1-24 12,-23 23-6,24 1-11,-1 0 17,1-24 15</inkml:trace>
    </iact:actionData>
  </iact:action>
  <iact:action type="add" startTime="18576">
    <iact:property name="dataType"/>
    <iact:actionData xml:id="d1">
      <inkml:trace xmlns:inkml="http://www.w3.org/2003/InkML" xml:id="stk1" contextRef="#ctx0" brushRef="#br0">16828 9725 0,'0'-23'17,"0"46"25,23 48-33,1 24-2,-24 23 1,0 71 0,0-24 0,-24 0-1,24 0 0,0-70 0,0-72 5,0 72-6,0-48 1,0 0 0,0-23 1,0 23-1,0-23 6,0-1 0,0-94 45,-23 1-50,-1-1-1,24-24 1,0 1 2,0 23-4,-24-47 1,24 71 0,-23-48 1,23 25 0,0 46 4,0-47-4,0 0-2,0 1 2,0-25 0,23-47-1,-23 95 0,24-24 0,-24 24 1,0 24-1,0-1 0,0 0 1,0 1 7,0-1 0,0 71 67,0 48-73,-47 23-1,23 24-2,1 94 2,-25 0-1,25-71 1,23 0-1,0-47 0,0 0 0,23-23 1,-23-72 0,0 24-1,24 1 1,0-48-1,-24 23 0,23 24 0,-23 1 8,0-25 5,0-117 38,0-71-47,-23-71-4,23 70 0,0-70 0,0 118 1,0-165-1,0 141 0,0 71 1,0-47-1,23 48 1,-23-25-1,24 72 2,-1-72-2,-23 1 0,0 70 0,0-23 0,0 0 0,0 23 6,0 1 2,0 70 82,-23-24-90,23 25 1,-24-1-1,24-24-1,-23 25 4,-1 46-6,24 0 4,-24 24-1,1 48 1,23-25 4,0 25-9,0-96 4,0 1 0,0 71 1,0-48 5,23-47-11,-23-23 9,0 23-4,24 1 0,0-48 1,-1 23-3,-23 1 2,0-1-1,24 1 3,-24 0-1,23-24-2,1 47 4</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4.08451" units="1/cm"/>
          <inkml:channelProperty channel="Y" name="resolution" value="54.27136" units="1/cm"/>
          <inkml:channelProperty channel="T" name="resolution" value="1" units="1/dev"/>
        </inkml:channelProperties>
      </inkml:inkSource>
      <inkml:timestamp xml:id="ts0" timeString="2020-05-06T05:37:52.865"/>
    </inkml:context>
    <inkml:brush xml:id="br0">
      <inkml:brushProperty name="width" value="0.05292" units="cm"/>
      <inkml:brushProperty name="height" value="0.05292" units="cm"/>
      <inkml:brushProperty name="color" value="#FF0000"/>
    </inkml:brush>
  </inkml:definitions>
  <iact:action type="add" startTime="2441">
    <iact:property name="dataType"/>
    <iact:actionData xml:id="d0">
      <inkml:trace xmlns:inkml="http://www.w3.org/2003/InkML" xml:id="stk0" contextRef="#ctx0" brushRef="#br0">27141 9891 0,'-24'-24'22,"24"0"-18,-23 24 14,-1 0-14,24-23 7,-23-1 3,-1 24 5,0 0-8,1 0-2,-1-23 3,0 23-2,1 0 1,-1 0-1,1 0 3,-1 0-5,24-24 8,-24 24 86,48 0 170,0 0-263,-1 0 13,1 0-9,-1 0-3,1 0 0,0 0-1,-1 0 7,1 0-13,0 0 8,-1 0 4,1 0-3,-1 0 1,1 0 6,0 0-9,-48 0 37,0 0-43,1 0 5,-48 0-2,47-24 0,-23 1-1,0-1 1,23 24 1,-23 0 0,23 0-2,-23 0 8,24 0-1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EDD15-3C1A-4576-BD2B-C68E92497A24}" type="datetimeFigureOut">
              <a:rPr lang="en-US" smtClean="0"/>
              <a:t>06-May-20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8FA0E-3702-4E92-996D-7CE3CCCB3EBC}" type="slidenum">
              <a:rPr lang="en-US" smtClean="0"/>
              <a:t>‹#›</a:t>
            </a:fld>
            <a:endParaRPr lang="en-US"/>
          </a:p>
        </p:txBody>
      </p:sp>
    </p:spTree>
    <p:extLst>
      <p:ext uri="{BB962C8B-B14F-4D97-AF65-F5344CB8AC3E}">
        <p14:creationId xmlns:p14="http://schemas.microsoft.com/office/powerpoint/2010/main" val="539933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we import the dataset to pandas.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to skip the first row as the .csv file contains the questions in the survey.</a:t>
            </a:r>
          </a:p>
        </p:txBody>
      </p:sp>
      <p:sp>
        <p:nvSpPr>
          <p:cNvPr id="4" name="Slide Number Placeholder 3"/>
          <p:cNvSpPr>
            <a:spLocks noGrp="1"/>
          </p:cNvSpPr>
          <p:nvPr>
            <p:ph type="sldNum" sz="quarter" idx="5"/>
          </p:nvPr>
        </p:nvSpPr>
        <p:spPr/>
        <p:txBody>
          <a:bodyPr/>
          <a:lstStyle/>
          <a:p>
            <a:fld id="{AAD8FA0E-3702-4E92-996D-7CE3CCCB3EBC}" type="slidenum">
              <a:rPr lang="en-US" smtClean="0"/>
              <a:t>4</a:t>
            </a:fld>
            <a:endParaRPr lang="en-US"/>
          </a:p>
        </p:txBody>
      </p:sp>
    </p:spTree>
    <p:extLst>
      <p:ext uri="{BB962C8B-B14F-4D97-AF65-F5344CB8AC3E}">
        <p14:creationId xmlns:p14="http://schemas.microsoft.com/office/powerpoint/2010/main" val="267275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I search for the respondent who made the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respondent’s ID, I can change the data manually.</a:t>
            </a:r>
          </a:p>
        </p:txBody>
      </p:sp>
      <p:sp>
        <p:nvSpPr>
          <p:cNvPr id="4" name="Slide Number Placeholder 3"/>
          <p:cNvSpPr>
            <a:spLocks noGrp="1"/>
          </p:cNvSpPr>
          <p:nvPr>
            <p:ph type="sldNum" sz="quarter" idx="5"/>
          </p:nvPr>
        </p:nvSpPr>
        <p:spPr/>
        <p:txBody>
          <a:bodyPr/>
          <a:lstStyle/>
          <a:p>
            <a:fld id="{AAD8FA0E-3702-4E92-996D-7CE3CCCB3EBC}" type="slidenum">
              <a:rPr lang="en-US" smtClean="0"/>
              <a:t>13</a:t>
            </a:fld>
            <a:endParaRPr lang="en-US"/>
          </a:p>
        </p:txBody>
      </p:sp>
    </p:spTree>
    <p:extLst>
      <p:ext uri="{BB962C8B-B14F-4D97-AF65-F5344CB8AC3E}">
        <p14:creationId xmlns:p14="http://schemas.microsoft.com/office/powerpoint/2010/main" val="128614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these columns, I guess the survey is using checkbox, where respondents tick which film they have watched.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as there may be data corruption, I checked if there is any wrong spellings in each row and column of these data.</a:t>
            </a:r>
          </a:p>
        </p:txBody>
      </p:sp>
      <p:sp>
        <p:nvSpPr>
          <p:cNvPr id="4" name="Slide Number Placeholder 3"/>
          <p:cNvSpPr>
            <a:spLocks noGrp="1"/>
          </p:cNvSpPr>
          <p:nvPr>
            <p:ph type="sldNum" sz="quarter" idx="5"/>
          </p:nvPr>
        </p:nvSpPr>
        <p:spPr/>
        <p:txBody>
          <a:bodyPr/>
          <a:lstStyle/>
          <a:p>
            <a:fld id="{AAD8FA0E-3702-4E92-996D-7CE3CCCB3EBC}" type="slidenum">
              <a:rPr lang="en-US" smtClean="0"/>
              <a:t>14</a:t>
            </a:fld>
            <a:endParaRPr lang="en-US"/>
          </a:p>
        </p:txBody>
      </p:sp>
    </p:spTree>
    <p:extLst>
      <p:ext uri="{BB962C8B-B14F-4D97-AF65-F5344CB8AC3E}">
        <p14:creationId xmlns:p14="http://schemas.microsoft.com/office/powerpoint/2010/main" val="1157163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these columns, every respondent should have at least indicated 6 different values in each ranking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there should not be any duplicated rank for each row.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to check these 2 things</a:t>
            </a:r>
          </a:p>
        </p:txBody>
      </p:sp>
      <p:sp>
        <p:nvSpPr>
          <p:cNvPr id="4" name="Slide Number Placeholder 3"/>
          <p:cNvSpPr>
            <a:spLocks noGrp="1"/>
          </p:cNvSpPr>
          <p:nvPr>
            <p:ph type="sldNum" sz="quarter" idx="5"/>
          </p:nvPr>
        </p:nvSpPr>
        <p:spPr/>
        <p:txBody>
          <a:bodyPr/>
          <a:lstStyle/>
          <a:p>
            <a:fld id="{AAD8FA0E-3702-4E92-996D-7CE3CCCB3EBC}" type="slidenum">
              <a:rPr lang="en-US" smtClean="0"/>
              <a:t>15</a:t>
            </a:fld>
            <a:endParaRPr lang="en-US"/>
          </a:p>
        </p:txBody>
      </p:sp>
    </p:spTree>
    <p:extLst>
      <p:ext uri="{BB962C8B-B14F-4D97-AF65-F5344CB8AC3E}">
        <p14:creationId xmlns:p14="http://schemas.microsoft.com/office/powerpoint/2010/main" val="6342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ranking values, there should be 836 responses, by our 836 respondents.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RankforEP1 &amp; RankforEP3. there is only 835 responses. There is a missing value in each of those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16</a:t>
            </a:fld>
            <a:endParaRPr lang="en-US"/>
          </a:p>
        </p:txBody>
      </p:sp>
    </p:spTree>
    <p:extLst>
      <p:ext uri="{BB962C8B-B14F-4D97-AF65-F5344CB8AC3E}">
        <p14:creationId xmlns:p14="http://schemas.microsoft.com/office/powerpoint/2010/main" val="288549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 </a:t>
            </a:r>
            <a:r>
              <a:rPr lang="en-US" dirty="0" err="1"/>
              <a:t>isnull</a:t>
            </a:r>
            <a:r>
              <a:rPr lang="en-US" dirty="0"/>
              <a:t>() function to check which row are having the empty columns RankEP1 &amp; RankEP3.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be using RankforEP3 as the example of how I resolve this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can see that in this row, RankForEP3 is </a:t>
            </a:r>
            <a:r>
              <a:rPr lang="en-US" dirty="0" err="1"/>
              <a:t>NaN</a:t>
            </a:r>
            <a:r>
              <a:rPr lang="en-US" dirty="0"/>
              <a:t>. There should be a value inside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using logic, we can see that based on how this respondent ranks the other ranking columns, RankForEP3 can be deduced as 6.0, since 6.0 is the only value left in the ranking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RankForEP1 is having the same issue, and can be solved by deduction, based on the values of other ranking columns</a:t>
            </a:r>
          </a:p>
        </p:txBody>
      </p:sp>
      <p:sp>
        <p:nvSpPr>
          <p:cNvPr id="4" name="Slide Number Placeholder 3"/>
          <p:cNvSpPr>
            <a:spLocks noGrp="1"/>
          </p:cNvSpPr>
          <p:nvPr>
            <p:ph type="sldNum" sz="quarter" idx="5"/>
          </p:nvPr>
        </p:nvSpPr>
        <p:spPr/>
        <p:txBody>
          <a:bodyPr/>
          <a:lstStyle/>
          <a:p>
            <a:fld id="{AAD8FA0E-3702-4E92-996D-7CE3CCCB3EBC}" type="slidenum">
              <a:rPr lang="en-US" smtClean="0"/>
              <a:t>17</a:t>
            </a:fld>
            <a:endParaRPr lang="en-US"/>
          </a:p>
        </p:txBody>
      </p:sp>
    </p:spTree>
    <p:extLst>
      <p:ext uri="{BB962C8B-B14F-4D97-AF65-F5344CB8AC3E}">
        <p14:creationId xmlns:p14="http://schemas.microsoft.com/office/powerpoint/2010/main" val="238659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changed the value manually. This is same for the error in RankForEP1</a:t>
            </a:r>
          </a:p>
        </p:txBody>
      </p:sp>
      <p:sp>
        <p:nvSpPr>
          <p:cNvPr id="4" name="Slide Number Placeholder 3"/>
          <p:cNvSpPr>
            <a:spLocks noGrp="1"/>
          </p:cNvSpPr>
          <p:nvPr>
            <p:ph type="sldNum" sz="quarter" idx="5"/>
          </p:nvPr>
        </p:nvSpPr>
        <p:spPr/>
        <p:txBody>
          <a:bodyPr/>
          <a:lstStyle/>
          <a:p>
            <a:fld id="{AAD8FA0E-3702-4E92-996D-7CE3CCCB3EBC}" type="slidenum">
              <a:rPr lang="en-US" smtClean="0"/>
              <a:t>18</a:t>
            </a:fld>
            <a:endParaRPr lang="en-US"/>
          </a:p>
        </p:txBody>
      </p:sp>
    </p:spTree>
    <p:extLst>
      <p:ext uri="{BB962C8B-B14F-4D97-AF65-F5344CB8AC3E}">
        <p14:creationId xmlns:p14="http://schemas.microsoft.com/office/powerpoint/2010/main" val="242673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checked if there is any duplicates.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a for loop to cycle through all the rows, focusing on only the ranking columns.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an array that hold 1.0 to 6.0 and for every value that the respondent has written in the ranking columns, I removed the same value from the array.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counted the size of the array, and if the size is more than 0, this means that one of the values in the array has not been removed. There is a duplicated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there is no way to determine which episode is rank higher or lower, and to treat everything fair and equal, this row will be removed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Thankful, there is no rows with this issue, as we can see from count, displaying 0 rows deleted.</a:t>
            </a:r>
          </a:p>
        </p:txBody>
      </p:sp>
      <p:sp>
        <p:nvSpPr>
          <p:cNvPr id="4" name="Slide Number Placeholder 3"/>
          <p:cNvSpPr>
            <a:spLocks noGrp="1"/>
          </p:cNvSpPr>
          <p:nvPr>
            <p:ph type="sldNum" sz="quarter" idx="5"/>
          </p:nvPr>
        </p:nvSpPr>
        <p:spPr/>
        <p:txBody>
          <a:bodyPr/>
          <a:lstStyle/>
          <a:p>
            <a:fld id="{AAD8FA0E-3702-4E92-996D-7CE3CCCB3EBC}" type="slidenum">
              <a:rPr lang="en-US" smtClean="0"/>
              <a:t>19</a:t>
            </a:fld>
            <a:endParaRPr lang="en-US"/>
          </a:p>
        </p:txBody>
      </p:sp>
    </p:spTree>
    <p:extLst>
      <p:ext uri="{BB962C8B-B14F-4D97-AF65-F5344CB8AC3E}">
        <p14:creationId xmlns:p14="http://schemas.microsoft.com/office/powerpoint/2010/main" val="342527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these columns, I assume the respondents can only pick one of the many options as given.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20</a:t>
            </a:fld>
            <a:endParaRPr lang="en-US"/>
          </a:p>
        </p:txBody>
      </p:sp>
    </p:spTree>
    <p:extLst>
      <p:ext uri="{BB962C8B-B14F-4D97-AF65-F5344CB8AC3E}">
        <p14:creationId xmlns:p14="http://schemas.microsoft.com/office/powerpoint/2010/main" val="947572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a for loop, since it is less tedious, rather than writing one column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should have done this for the earlier columns, but </a:t>
            </a:r>
            <a:r>
              <a:rPr lang="en-US" i="0" dirty="0"/>
              <a:t>I am glad I did it in this column, and for the rest.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 use .</a:t>
            </a:r>
            <a:r>
              <a:rPr lang="en-US" i="0" dirty="0" err="1"/>
              <a:t>columns.get_loc</a:t>
            </a:r>
            <a:r>
              <a:rPr lang="en-US" i="0" dirty="0"/>
              <a:t>() function to get the index of the first column (</a:t>
            </a:r>
            <a:r>
              <a:rPr lang="en-US" i="0" dirty="0" err="1"/>
              <a:t>LikeHanSolo</a:t>
            </a:r>
            <a:r>
              <a:rPr lang="en-US" i="0" dirty="0"/>
              <a:t>), and the last column (</a:t>
            </a:r>
            <a:r>
              <a:rPr lang="en-US" i="0" dirty="0" err="1"/>
              <a:t>LikeYoda</a:t>
            </a:r>
            <a:r>
              <a:rPr lang="en-US" i="0" dirty="0"/>
              <a:t>) for these similar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columns will be checked from </a:t>
            </a:r>
            <a:r>
              <a:rPr lang="en-US" i="0" dirty="0" err="1"/>
              <a:t>LikeHanSolo</a:t>
            </a:r>
            <a:r>
              <a:rPr lang="en-US" i="0" dirty="0"/>
              <a:t> till </a:t>
            </a:r>
            <a:r>
              <a:rPr lang="en-US" i="0" dirty="0" err="1"/>
              <a:t>LikeYoda</a:t>
            </a:r>
            <a:r>
              <a:rPr lang="en-US" i="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Here we can see that I firstly display the column name, make some nice spacing, and then display the column’s different values.</a:t>
            </a:r>
          </a:p>
        </p:txBody>
      </p:sp>
      <p:sp>
        <p:nvSpPr>
          <p:cNvPr id="4" name="Slide Number Placeholder 3"/>
          <p:cNvSpPr>
            <a:spLocks noGrp="1"/>
          </p:cNvSpPr>
          <p:nvPr>
            <p:ph type="sldNum" sz="quarter" idx="5"/>
          </p:nvPr>
        </p:nvSpPr>
        <p:spPr/>
        <p:txBody>
          <a:bodyPr/>
          <a:lstStyle/>
          <a:p>
            <a:fld id="{AAD8FA0E-3702-4E92-996D-7CE3CCCB3EBC}" type="slidenum">
              <a:rPr lang="en-US" smtClean="0"/>
              <a:t>21</a:t>
            </a:fld>
            <a:endParaRPr lang="en-US"/>
          </a:p>
        </p:txBody>
      </p:sp>
    </p:spTree>
    <p:extLst>
      <p:ext uri="{BB962C8B-B14F-4D97-AF65-F5344CB8AC3E}">
        <p14:creationId xmlns:p14="http://schemas.microsoft.com/office/powerpoint/2010/main" val="35017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where I would like to talk about how I tackle with data that cannot be deduced through logic.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any data that cannot be deduced obviously or are missing values, </a:t>
            </a:r>
            <a:r>
              <a:rPr lang="en-US" i="0" dirty="0" err="1"/>
              <a:t>NaN</a:t>
            </a:r>
            <a:r>
              <a:rPr lang="en-US" i="0" dirty="0"/>
              <a:t>, I would change its data to Not Answered.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reason? Well I think it is unfair to the whole dataset that I make a judgement without 100% concrete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Therefore, I shall put it as Not Answered, as I still want to keep the row, since it may or has important data in other columns, such as the demographics.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 created a string, </a:t>
            </a:r>
            <a:r>
              <a:rPr lang="en-US" i="0" dirty="0" err="1"/>
              <a:t>notAnsweredString</a:t>
            </a:r>
            <a:r>
              <a:rPr lang="en-US" i="0" dirty="0"/>
              <a:t>, and this string will be used in the other columns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 were no typo errors but </a:t>
            </a:r>
            <a:r>
              <a:rPr lang="en-US" i="0" dirty="0" err="1"/>
              <a:t>NaN</a:t>
            </a:r>
            <a:r>
              <a:rPr lang="en-US" i="0" dirty="0"/>
              <a:t> data, that cannot be deduced obviously. Therefore, these data will be set to Not Answered, based on the columns left empty.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 used a for loop and with .replace() function, I replace all </a:t>
            </a:r>
            <a:r>
              <a:rPr lang="en-US" i="0" dirty="0" err="1"/>
              <a:t>NaN</a:t>
            </a:r>
            <a:r>
              <a:rPr lang="en-US" i="0" dirty="0"/>
              <a:t>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22</a:t>
            </a:fld>
            <a:endParaRPr lang="en-US"/>
          </a:p>
        </p:txBody>
      </p:sp>
    </p:spTree>
    <p:extLst>
      <p:ext uri="{BB962C8B-B14F-4D97-AF65-F5344CB8AC3E}">
        <p14:creationId xmlns:p14="http://schemas.microsoft.com/office/powerpoint/2010/main" val="277546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 the column to shorter but easy to understand names. </a:t>
            </a:r>
          </a:p>
          <a:p>
            <a:r>
              <a:rPr lang="en-US" dirty="0"/>
              <a:t>This helps me to distinguish each column easily.</a:t>
            </a:r>
          </a:p>
          <a:p>
            <a:r>
              <a:rPr lang="en-US" dirty="0"/>
              <a:t>Next, we proceed to check for errors for all columns in the data</a:t>
            </a:r>
          </a:p>
        </p:txBody>
      </p:sp>
      <p:sp>
        <p:nvSpPr>
          <p:cNvPr id="4" name="Slide Number Placeholder 3"/>
          <p:cNvSpPr>
            <a:spLocks noGrp="1"/>
          </p:cNvSpPr>
          <p:nvPr>
            <p:ph type="sldNum" sz="quarter" idx="5"/>
          </p:nvPr>
        </p:nvSpPr>
        <p:spPr/>
        <p:txBody>
          <a:bodyPr/>
          <a:lstStyle/>
          <a:p>
            <a:fld id="{AAD8FA0E-3702-4E92-996D-7CE3CCCB3EBC}" type="slidenum">
              <a:rPr lang="en-US" smtClean="0"/>
              <a:t>5</a:t>
            </a:fld>
            <a:endParaRPr lang="en-US"/>
          </a:p>
        </p:txBody>
      </p:sp>
    </p:spTree>
    <p:extLst>
      <p:ext uri="{BB962C8B-B14F-4D97-AF65-F5344CB8AC3E}">
        <p14:creationId xmlns:p14="http://schemas.microsoft.com/office/powerpoint/2010/main" val="2045680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all 836 rows are not having any missing values.</a:t>
            </a:r>
            <a:endParaRPr lang="en-US" i="0" dirty="0"/>
          </a:p>
        </p:txBody>
      </p:sp>
      <p:sp>
        <p:nvSpPr>
          <p:cNvPr id="4" name="Slide Number Placeholder 3"/>
          <p:cNvSpPr>
            <a:spLocks noGrp="1"/>
          </p:cNvSpPr>
          <p:nvPr>
            <p:ph type="sldNum" sz="quarter" idx="5"/>
          </p:nvPr>
        </p:nvSpPr>
        <p:spPr/>
        <p:txBody>
          <a:bodyPr/>
          <a:lstStyle/>
          <a:p>
            <a:fld id="{AAD8FA0E-3702-4E92-996D-7CE3CCCB3EBC}" type="slidenum">
              <a:rPr lang="en-US" smtClean="0"/>
              <a:t>23</a:t>
            </a:fld>
            <a:endParaRPr lang="en-US"/>
          </a:p>
        </p:txBody>
      </p:sp>
    </p:spTree>
    <p:extLst>
      <p:ext uri="{BB962C8B-B14F-4D97-AF65-F5344CB8AC3E}">
        <p14:creationId xmlns:p14="http://schemas.microsoft.com/office/powerpoint/2010/main" val="1910358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 used </a:t>
            </a:r>
            <a:r>
              <a:rPr lang="en-US" dirty="0" err="1"/>
              <a:t>notAnsweredString</a:t>
            </a:r>
            <a:r>
              <a:rPr lang="en-US" dirty="0"/>
              <a:t> to change all missing, </a:t>
            </a:r>
            <a:r>
              <a:rPr lang="en-US" dirty="0" err="1"/>
              <a:t>NaN</a:t>
            </a:r>
            <a:r>
              <a:rPr lang="en-US" dirty="0"/>
              <a:t> values to Not Answered</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It is not right to throw all of the missing values to I don’t understand this question, as they might understand the question. Who knows?</a:t>
            </a:r>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24</a:t>
            </a:fld>
            <a:endParaRPr lang="en-US"/>
          </a:p>
        </p:txBody>
      </p:sp>
    </p:spTree>
    <p:extLst>
      <p:ext uri="{BB962C8B-B14F-4D97-AF65-F5344CB8AC3E}">
        <p14:creationId xmlns:p14="http://schemas.microsoft.com/office/powerpoint/2010/main" val="1143963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 all missing values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25</a:t>
            </a:fld>
            <a:endParaRPr lang="en-US"/>
          </a:p>
        </p:txBody>
      </p:sp>
    </p:spTree>
    <p:extLst>
      <p:ext uri="{BB962C8B-B14F-4D97-AF65-F5344CB8AC3E}">
        <p14:creationId xmlns:p14="http://schemas.microsoft.com/office/powerpoint/2010/main" val="2825809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column, there should be only Yes or No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based on value counts, there is missing data. These data will be set as Not Answered.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this question is not the main focus of the survey, I do not think these rows of data should be deleted. You will lose data in other columns of these rows.</a:t>
            </a:r>
          </a:p>
        </p:txBody>
      </p:sp>
      <p:sp>
        <p:nvSpPr>
          <p:cNvPr id="4" name="Slide Number Placeholder 3"/>
          <p:cNvSpPr>
            <a:spLocks noGrp="1"/>
          </p:cNvSpPr>
          <p:nvPr>
            <p:ph type="sldNum" sz="quarter" idx="5"/>
          </p:nvPr>
        </p:nvSpPr>
        <p:spPr/>
        <p:txBody>
          <a:bodyPr/>
          <a:lstStyle/>
          <a:p>
            <a:fld id="{AAD8FA0E-3702-4E92-996D-7CE3CCCB3EBC}" type="slidenum">
              <a:rPr lang="en-US" smtClean="0"/>
              <a:t>26</a:t>
            </a:fld>
            <a:endParaRPr lang="en-US"/>
          </a:p>
        </p:txBody>
      </p:sp>
    </p:spTree>
    <p:extLst>
      <p:ext uri="{BB962C8B-B14F-4D97-AF65-F5344CB8AC3E}">
        <p14:creationId xmlns:p14="http://schemas.microsoft.com/office/powerpoint/2010/main" val="145536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213 respondents who answered Yes to being familiar with expanded universe. These 213 respondents would have to answer the next column, which is whether if they are a fan or not of Expanded Universe.</a:t>
            </a:r>
          </a:p>
        </p:txBody>
      </p:sp>
      <p:sp>
        <p:nvSpPr>
          <p:cNvPr id="4" name="Slide Number Placeholder 3"/>
          <p:cNvSpPr>
            <a:spLocks noGrp="1"/>
          </p:cNvSpPr>
          <p:nvPr>
            <p:ph type="sldNum" sz="quarter" idx="5"/>
          </p:nvPr>
        </p:nvSpPr>
        <p:spPr/>
        <p:txBody>
          <a:bodyPr/>
          <a:lstStyle/>
          <a:p>
            <a:fld id="{AAD8FA0E-3702-4E92-996D-7CE3CCCB3EBC}" type="slidenum">
              <a:rPr lang="en-US" smtClean="0"/>
              <a:t>27</a:t>
            </a:fld>
            <a:endParaRPr lang="en-US"/>
          </a:p>
        </p:txBody>
      </p:sp>
    </p:spTree>
    <p:extLst>
      <p:ext uri="{BB962C8B-B14F-4D97-AF65-F5344CB8AC3E}">
        <p14:creationId xmlns:p14="http://schemas.microsoft.com/office/powerpoint/2010/main" val="1099621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Likewise, only Yes or No responses will be accepted.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that all respondents who are familiar with expanded universe answered this column.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is one answer that is YES, with an extra 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to change it manually, like what we always do, and I assume that the respondent accidently entered another S at the end, and wanted to answer YES.</a:t>
            </a:r>
          </a:p>
        </p:txBody>
      </p:sp>
      <p:sp>
        <p:nvSpPr>
          <p:cNvPr id="4" name="Slide Number Placeholder 3"/>
          <p:cNvSpPr>
            <a:spLocks noGrp="1"/>
          </p:cNvSpPr>
          <p:nvPr>
            <p:ph type="sldNum" sz="quarter" idx="5"/>
          </p:nvPr>
        </p:nvSpPr>
        <p:spPr/>
        <p:txBody>
          <a:bodyPr/>
          <a:lstStyle/>
          <a:p>
            <a:fld id="{AAD8FA0E-3702-4E92-996D-7CE3CCCB3EBC}" type="slidenum">
              <a:rPr lang="en-US" smtClean="0"/>
              <a:t>28</a:t>
            </a:fld>
            <a:endParaRPr lang="en-US"/>
          </a:p>
        </p:txBody>
      </p:sp>
    </p:spTree>
    <p:extLst>
      <p:ext uri="{BB962C8B-B14F-4D97-AF65-F5344CB8AC3E}">
        <p14:creationId xmlns:p14="http://schemas.microsoft.com/office/powerpoint/2010/main" val="2699938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can see I found the respondent who made the typo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manually changed it to YES.</a:t>
            </a:r>
          </a:p>
        </p:txBody>
      </p:sp>
      <p:sp>
        <p:nvSpPr>
          <p:cNvPr id="4" name="Slide Number Placeholder 3"/>
          <p:cNvSpPr>
            <a:spLocks noGrp="1"/>
          </p:cNvSpPr>
          <p:nvPr>
            <p:ph type="sldNum" sz="quarter" idx="5"/>
          </p:nvPr>
        </p:nvSpPr>
        <p:spPr/>
        <p:txBody>
          <a:bodyPr/>
          <a:lstStyle/>
          <a:p>
            <a:fld id="{AAD8FA0E-3702-4E92-996D-7CE3CCCB3EBC}" type="slidenum">
              <a:rPr lang="en-US" smtClean="0"/>
              <a:t>29</a:t>
            </a:fld>
            <a:endParaRPr lang="en-US"/>
          </a:p>
        </p:txBody>
      </p:sp>
    </p:spTree>
    <p:extLst>
      <p:ext uri="{BB962C8B-B14F-4D97-AF65-F5344CB8AC3E}">
        <p14:creationId xmlns:p14="http://schemas.microsoft.com/office/powerpoint/2010/main" val="55293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Coming back to the 836 respondents, they should answer whether they are or not a fan of Star Trek, with Yes or No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are 2 issues. Firstly, a respondents answered NOO, with an extra O. I assumed, as always, the respondent wanted to answer NO and accidently typed the last letter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there is missing values, and they will be set as Not Answered, as discussed with my reasoning before.</a:t>
            </a:r>
          </a:p>
        </p:txBody>
      </p:sp>
      <p:sp>
        <p:nvSpPr>
          <p:cNvPr id="4" name="Slide Number Placeholder 3"/>
          <p:cNvSpPr>
            <a:spLocks noGrp="1"/>
          </p:cNvSpPr>
          <p:nvPr>
            <p:ph type="sldNum" sz="quarter" idx="5"/>
          </p:nvPr>
        </p:nvSpPr>
        <p:spPr/>
        <p:txBody>
          <a:bodyPr/>
          <a:lstStyle/>
          <a:p>
            <a:fld id="{AAD8FA0E-3702-4E92-996D-7CE3CCCB3EBC}" type="slidenum">
              <a:rPr lang="en-US" smtClean="0"/>
              <a:t>30</a:t>
            </a:fld>
            <a:endParaRPr lang="en-US"/>
          </a:p>
        </p:txBody>
      </p:sp>
    </p:spTree>
    <p:extLst>
      <p:ext uri="{BB962C8B-B14F-4D97-AF65-F5344CB8AC3E}">
        <p14:creationId xmlns:p14="http://schemas.microsoft.com/office/powerpoint/2010/main" val="3936607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I changed all missing values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31</a:t>
            </a:fld>
            <a:endParaRPr lang="en-US"/>
          </a:p>
        </p:txBody>
      </p:sp>
    </p:spTree>
    <p:extLst>
      <p:ext uri="{BB962C8B-B14F-4D97-AF65-F5344CB8AC3E}">
        <p14:creationId xmlns:p14="http://schemas.microsoft.com/office/powerpoint/2010/main" val="220328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and lastly, I fixed the respondent’s NOO answer manually. Now we have a complete 836 responses in this column.</a:t>
            </a:r>
          </a:p>
        </p:txBody>
      </p:sp>
      <p:sp>
        <p:nvSpPr>
          <p:cNvPr id="4" name="Slide Number Placeholder 3"/>
          <p:cNvSpPr>
            <a:spLocks noGrp="1"/>
          </p:cNvSpPr>
          <p:nvPr>
            <p:ph type="sldNum" sz="quarter" idx="5"/>
          </p:nvPr>
        </p:nvSpPr>
        <p:spPr/>
        <p:txBody>
          <a:bodyPr/>
          <a:lstStyle/>
          <a:p>
            <a:fld id="{AAD8FA0E-3702-4E92-996D-7CE3CCCB3EBC}" type="slidenum">
              <a:rPr lang="en-US" smtClean="0"/>
              <a:t>32</a:t>
            </a:fld>
            <a:endParaRPr lang="en-US"/>
          </a:p>
        </p:txBody>
      </p:sp>
    </p:spTree>
    <p:extLst>
      <p:ext uri="{BB962C8B-B14F-4D97-AF65-F5344CB8AC3E}">
        <p14:creationId xmlns:p14="http://schemas.microsoft.com/office/powerpoint/2010/main" val="372335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is set to upper case. </a:t>
            </a:r>
          </a:p>
          <a:p>
            <a:r>
              <a:rPr lang="en-US" dirty="0"/>
              <a:t>We use a for loop to iterate through each row and for all data in each column, we use the </a:t>
            </a:r>
            <a:r>
              <a:rPr lang="en-US" dirty="0" err="1"/>
              <a:t>str.upper</a:t>
            </a:r>
            <a:r>
              <a:rPr lang="en-US" dirty="0"/>
              <a:t> function to upper case all characters.</a:t>
            </a:r>
          </a:p>
          <a:p>
            <a:r>
              <a:rPr lang="en-US" dirty="0"/>
              <a:t>Numbers will not be affected from this function</a:t>
            </a:r>
          </a:p>
        </p:txBody>
      </p:sp>
      <p:sp>
        <p:nvSpPr>
          <p:cNvPr id="4" name="Slide Number Placeholder 3"/>
          <p:cNvSpPr>
            <a:spLocks noGrp="1"/>
          </p:cNvSpPr>
          <p:nvPr>
            <p:ph type="sldNum" sz="quarter" idx="5"/>
          </p:nvPr>
        </p:nvSpPr>
        <p:spPr/>
        <p:txBody>
          <a:bodyPr/>
          <a:lstStyle/>
          <a:p>
            <a:fld id="{AAD8FA0E-3702-4E92-996D-7CE3CCCB3EBC}" type="slidenum">
              <a:rPr lang="en-US" smtClean="0"/>
              <a:t>6</a:t>
            </a:fld>
            <a:endParaRPr lang="en-US"/>
          </a:p>
        </p:txBody>
      </p:sp>
    </p:spTree>
    <p:extLst>
      <p:ext uri="{BB962C8B-B14F-4D97-AF65-F5344CB8AC3E}">
        <p14:creationId xmlns:p14="http://schemas.microsoft.com/office/powerpoint/2010/main" val="1995872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last, we come to the respondent's demographics.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the same concept back at how respondents like each character.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demographic, I have to check whether they are logical to what the demographic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Gender should only be Male or Female, another else is either typo, missing value or unknown, which will be set to Not Answered if necessary.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33</a:t>
            </a:fld>
            <a:endParaRPr lang="en-US"/>
          </a:p>
        </p:txBody>
      </p:sp>
    </p:spTree>
    <p:extLst>
      <p:ext uri="{BB962C8B-B14F-4D97-AF65-F5344CB8AC3E}">
        <p14:creationId xmlns:p14="http://schemas.microsoft.com/office/powerpoint/2010/main" val="3073894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it simpler to fix typo errors, I fixed all missing values first, setting them to Not Answered.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will go through each demographic to spot for typos or anything that is not what we are looking for, based on how the survey was done.</a:t>
            </a:r>
          </a:p>
        </p:txBody>
      </p:sp>
      <p:sp>
        <p:nvSpPr>
          <p:cNvPr id="4" name="Slide Number Placeholder 3"/>
          <p:cNvSpPr>
            <a:spLocks noGrp="1"/>
          </p:cNvSpPr>
          <p:nvPr>
            <p:ph type="sldNum" sz="quarter" idx="5"/>
          </p:nvPr>
        </p:nvSpPr>
        <p:spPr/>
        <p:txBody>
          <a:bodyPr/>
          <a:lstStyle/>
          <a:p>
            <a:fld id="{AAD8FA0E-3702-4E92-996D-7CE3CCCB3EBC}" type="slidenum">
              <a:rPr lang="en-US" smtClean="0"/>
              <a:t>34</a:t>
            </a:fld>
            <a:endParaRPr lang="en-US"/>
          </a:p>
        </p:txBody>
      </p:sp>
    </p:spTree>
    <p:extLst>
      <p:ext uri="{BB962C8B-B14F-4D97-AF65-F5344CB8AC3E}">
        <p14:creationId xmlns:p14="http://schemas.microsoft.com/office/powerpoint/2010/main" val="986533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Gender, we can see that there is a F, which is not what we are looking for. Based on my assumptions, the respondent is a Female and F is a universal term known as Female when used in Gender.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 manually change F to Female.</a:t>
            </a:r>
          </a:p>
        </p:txBody>
      </p:sp>
      <p:sp>
        <p:nvSpPr>
          <p:cNvPr id="4" name="Slide Number Placeholder 3"/>
          <p:cNvSpPr>
            <a:spLocks noGrp="1"/>
          </p:cNvSpPr>
          <p:nvPr>
            <p:ph type="sldNum" sz="quarter" idx="5"/>
          </p:nvPr>
        </p:nvSpPr>
        <p:spPr/>
        <p:txBody>
          <a:bodyPr/>
          <a:lstStyle/>
          <a:p>
            <a:fld id="{AAD8FA0E-3702-4E92-996D-7CE3CCCB3EBC}" type="slidenum">
              <a:rPr lang="en-US" smtClean="0"/>
              <a:t>35</a:t>
            </a:fld>
            <a:endParaRPr lang="en-US"/>
          </a:p>
        </p:txBody>
      </p:sp>
    </p:spTree>
    <p:extLst>
      <p:ext uri="{BB962C8B-B14F-4D97-AF65-F5344CB8AC3E}">
        <p14:creationId xmlns:p14="http://schemas.microsoft.com/office/powerpoint/2010/main" val="518690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age is a tricky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data, we can see that a respondent entered 500. It is as of now, impossible to live till 500 years 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assumptions can be said that the respondent wanted to entered 50 and typed an extra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my opinion, this assumption is weak as there is no clear evidence that the respondent is 50 years 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to be safe, and to keep the data fair and equal, I set this respondent’s age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36</a:t>
            </a:fld>
            <a:endParaRPr lang="en-US"/>
          </a:p>
        </p:txBody>
      </p:sp>
    </p:spTree>
    <p:extLst>
      <p:ext uri="{BB962C8B-B14F-4D97-AF65-F5344CB8AC3E}">
        <p14:creationId xmlns:p14="http://schemas.microsoft.com/office/powerpoint/2010/main" val="3249268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Changed this respondent’s age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37</a:t>
            </a:fld>
            <a:endParaRPr lang="en-US"/>
          </a:p>
        </p:txBody>
      </p:sp>
    </p:spTree>
    <p:extLst>
      <p:ext uri="{BB962C8B-B14F-4D97-AF65-F5344CB8AC3E}">
        <p14:creationId xmlns:p14="http://schemas.microsoft.com/office/powerpoint/2010/main" val="344349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abnormalities in the other demographics, after all missing values has been set to Not Answered</a:t>
            </a:r>
          </a:p>
        </p:txBody>
      </p:sp>
      <p:sp>
        <p:nvSpPr>
          <p:cNvPr id="4" name="Slide Number Placeholder 3"/>
          <p:cNvSpPr>
            <a:spLocks noGrp="1"/>
          </p:cNvSpPr>
          <p:nvPr>
            <p:ph type="sldNum" sz="quarter" idx="5"/>
          </p:nvPr>
        </p:nvSpPr>
        <p:spPr/>
        <p:txBody>
          <a:bodyPr/>
          <a:lstStyle/>
          <a:p>
            <a:fld id="{AAD8FA0E-3702-4E92-996D-7CE3CCCB3EBC}" type="slidenum">
              <a:rPr lang="en-US" smtClean="0"/>
              <a:t>38</a:t>
            </a:fld>
            <a:endParaRPr lang="en-US"/>
          </a:p>
        </p:txBody>
      </p:sp>
    </p:spTree>
    <p:extLst>
      <p:ext uri="{BB962C8B-B14F-4D97-AF65-F5344CB8AC3E}">
        <p14:creationId xmlns:p14="http://schemas.microsoft.com/office/powerpoint/2010/main" val="3904910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data exploration, we use visualization charts.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charts can show a trend or relationship between features and help us give easier and better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we can use graphs to show the number of respondents in each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this graph. We can see that males enjoy the Star Trek franchise compared to females.</a:t>
            </a:r>
          </a:p>
        </p:txBody>
      </p:sp>
      <p:sp>
        <p:nvSpPr>
          <p:cNvPr id="4" name="Slide Number Placeholder 3"/>
          <p:cNvSpPr>
            <a:spLocks noGrp="1"/>
          </p:cNvSpPr>
          <p:nvPr>
            <p:ph type="sldNum" sz="quarter" idx="5"/>
          </p:nvPr>
        </p:nvSpPr>
        <p:spPr/>
        <p:txBody>
          <a:bodyPr/>
          <a:lstStyle/>
          <a:p>
            <a:fld id="{AAD8FA0E-3702-4E92-996D-7CE3CCCB3EBC}" type="slidenum">
              <a:rPr lang="en-US" smtClean="0"/>
              <a:t>41</a:t>
            </a:fld>
            <a:endParaRPr lang="en-US"/>
          </a:p>
        </p:txBody>
      </p:sp>
    </p:spTree>
    <p:extLst>
      <p:ext uri="{BB962C8B-B14F-4D97-AF65-F5344CB8AC3E}">
        <p14:creationId xmlns:p14="http://schemas.microsoft.com/office/powerpoint/2010/main" val="3291657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use Pie charts.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 charts can show percentages of each categories based on the number of respondents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easily see that about 75%, 3/4 of the respondents have seen Star Wars.</a:t>
            </a:r>
          </a:p>
        </p:txBody>
      </p:sp>
      <p:sp>
        <p:nvSpPr>
          <p:cNvPr id="4" name="Slide Number Placeholder 3"/>
          <p:cNvSpPr>
            <a:spLocks noGrp="1"/>
          </p:cNvSpPr>
          <p:nvPr>
            <p:ph type="sldNum" sz="quarter" idx="5"/>
          </p:nvPr>
        </p:nvSpPr>
        <p:spPr/>
        <p:txBody>
          <a:bodyPr/>
          <a:lstStyle/>
          <a:p>
            <a:fld id="{AAD8FA0E-3702-4E92-996D-7CE3CCCB3EBC}" type="slidenum">
              <a:rPr lang="en-US" smtClean="0"/>
              <a:t>42</a:t>
            </a:fld>
            <a:endParaRPr lang="en-US"/>
          </a:p>
        </p:txBody>
      </p:sp>
    </p:spTree>
    <p:extLst>
      <p:ext uri="{BB962C8B-B14F-4D97-AF65-F5344CB8AC3E}">
        <p14:creationId xmlns:p14="http://schemas.microsoft.com/office/powerpoint/2010/main" val="1765150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should focus our data exploration on what we want for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our target features are based on the demographics, we should focus our data exploration based on the respondents’ demographics.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analyse and see if there is a relationship in any of the question to the respondents’ demographic.</a:t>
            </a:r>
          </a:p>
        </p:txBody>
      </p:sp>
      <p:sp>
        <p:nvSpPr>
          <p:cNvPr id="4" name="Slide Number Placeholder 3"/>
          <p:cNvSpPr>
            <a:spLocks noGrp="1"/>
          </p:cNvSpPr>
          <p:nvPr>
            <p:ph type="sldNum" sz="quarter" idx="5"/>
          </p:nvPr>
        </p:nvSpPr>
        <p:spPr/>
        <p:txBody>
          <a:bodyPr/>
          <a:lstStyle/>
          <a:p>
            <a:fld id="{AAD8FA0E-3702-4E92-996D-7CE3CCCB3EBC}" type="slidenum">
              <a:rPr lang="en-US" smtClean="0"/>
              <a:t>43</a:t>
            </a:fld>
            <a:endParaRPr lang="en-US"/>
          </a:p>
        </p:txBody>
      </p:sp>
    </p:spTree>
    <p:extLst>
      <p:ext uri="{BB962C8B-B14F-4D97-AF65-F5344CB8AC3E}">
        <p14:creationId xmlns:p14="http://schemas.microsoft.com/office/powerpoint/2010/main" val="2833876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begin, I would like to say that in my opinion, this survey is not well made. For respondents who have not seen Star Wars, no personal information or demographic is taken.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know that slightly more than 75% have at least seen a Star Wars film, but not know the demographic of the 25% who have not seen Star Wars.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bad as for example, age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 do not know the age group, in terms of marketing, we do not know which age group we should priortise. We do not know whether we should create more Star Wars children toys to attract the young generation or create more practical things like T-Shirt or model kits to attract the middle and older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I found is that most of the respondents are towards the older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may be a bias in the data towards them. One example is the ranking of movies.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most of them favour the older movies, than the newer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locations of respondents are also not balanced. Therefore, there may be bias towards locations with respondents.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can do is to conduct more surveys at locations that are lower in respondents, so that they can match the numbers with the locations with higher in respondents.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Location to me, is an important feature as for example, it can tell where should a Star Wars convention center be built, based on the percentage of respondents and the public who are fans of Star Wars.</a:t>
            </a:r>
          </a:p>
        </p:txBody>
      </p:sp>
      <p:sp>
        <p:nvSpPr>
          <p:cNvPr id="4" name="Slide Number Placeholder 3"/>
          <p:cNvSpPr>
            <a:spLocks noGrp="1"/>
          </p:cNvSpPr>
          <p:nvPr>
            <p:ph type="sldNum" sz="quarter" idx="5"/>
          </p:nvPr>
        </p:nvSpPr>
        <p:spPr/>
        <p:txBody>
          <a:bodyPr/>
          <a:lstStyle/>
          <a:p>
            <a:fld id="{AAD8FA0E-3702-4E92-996D-7CE3CCCB3EBC}" type="slidenum">
              <a:rPr lang="en-US" smtClean="0"/>
              <a:t>46</a:t>
            </a:fld>
            <a:endParaRPr lang="en-US"/>
          </a:p>
        </p:txBody>
      </p:sp>
    </p:spTree>
    <p:extLst>
      <p:ext uri="{BB962C8B-B14F-4D97-AF65-F5344CB8AC3E}">
        <p14:creationId xmlns:p14="http://schemas.microsoft.com/office/powerpoint/2010/main" val="32570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checking the first row, ID.</a:t>
            </a:r>
          </a:p>
          <a:p>
            <a:r>
              <a:rPr lang="en-US" dirty="0"/>
              <a:t>IDs are unique. There should be no duplicated ID in the dataset.</a:t>
            </a:r>
          </a:p>
          <a:p>
            <a:r>
              <a:rPr lang="en-US" dirty="0"/>
              <a:t>By using the duplicated function, you can detect if there is any similar ID in the column.</a:t>
            </a:r>
          </a:p>
          <a:p>
            <a:r>
              <a:rPr lang="en-US" dirty="0"/>
              <a:t>keep = false means that all duplicated instances, including the duplicated instance, will be shown. This can help me figure out which rows are having the same duplicated ID.</a:t>
            </a:r>
          </a:p>
          <a:p>
            <a:r>
              <a:rPr lang="en-US" dirty="0"/>
              <a:t>Based on the dataset, there is no duplicated ID.</a:t>
            </a:r>
          </a:p>
          <a:p>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7</a:t>
            </a:fld>
            <a:endParaRPr lang="en-US"/>
          </a:p>
        </p:txBody>
      </p:sp>
    </p:spTree>
    <p:extLst>
      <p:ext uri="{BB962C8B-B14F-4D97-AF65-F5344CB8AC3E}">
        <p14:creationId xmlns:p14="http://schemas.microsoft.com/office/powerpoint/2010/main" val="872261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will be an overall analysis based on all or respondent who have seen Star Wars. I will also try and base my analysis and assumptions to what I believe would be the marketing team, as they would greatly benefit from what the public thinks about Star Wars.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seen earlier, about 75% (slightly higher) have seen Star Wars.</a:t>
            </a:r>
          </a:p>
        </p:txBody>
      </p:sp>
      <p:sp>
        <p:nvSpPr>
          <p:cNvPr id="4" name="Slide Number Placeholder 3"/>
          <p:cNvSpPr>
            <a:spLocks noGrp="1"/>
          </p:cNvSpPr>
          <p:nvPr>
            <p:ph type="sldNum" sz="quarter" idx="5"/>
          </p:nvPr>
        </p:nvSpPr>
        <p:spPr/>
        <p:txBody>
          <a:bodyPr/>
          <a:lstStyle/>
          <a:p>
            <a:fld id="{AAD8FA0E-3702-4E92-996D-7CE3CCCB3EBC}" type="slidenum">
              <a:rPr lang="en-US" smtClean="0"/>
              <a:t>47</a:t>
            </a:fld>
            <a:endParaRPr lang="en-US"/>
          </a:p>
        </p:txBody>
      </p:sp>
    </p:spTree>
    <p:extLst>
      <p:ext uri="{BB962C8B-B14F-4D97-AF65-F5344CB8AC3E}">
        <p14:creationId xmlns:p14="http://schemas.microsoft.com/office/powerpoint/2010/main" val="1688275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66% of the 75% who have seen Star Wars, are fans of Star Wars</a:t>
            </a:r>
          </a:p>
        </p:txBody>
      </p:sp>
      <p:sp>
        <p:nvSpPr>
          <p:cNvPr id="4" name="Slide Number Placeholder 3"/>
          <p:cNvSpPr>
            <a:spLocks noGrp="1"/>
          </p:cNvSpPr>
          <p:nvPr>
            <p:ph type="sldNum" sz="quarter" idx="5"/>
          </p:nvPr>
        </p:nvSpPr>
        <p:spPr/>
        <p:txBody>
          <a:bodyPr/>
          <a:lstStyle/>
          <a:p>
            <a:fld id="{AAD8FA0E-3702-4E92-996D-7CE3CCCB3EBC}" type="slidenum">
              <a:rPr lang="en-US" smtClean="0"/>
              <a:t>48</a:t>
            </a:fld>
            <a:endParaRPr lang="en-US"/>
          </a:p>
        </p:txBody>
      </p:sp>
    </p:spTree>
    <p:extLst>
      <p:ext uri="{BB962C8B-B14F-4D97-AF65-F5344CB8AC3E}">
        <p14:creationId xmlns:p14="http://schemas.microsoft.com/office/powerpoint/2010/main" val="2066715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that Episode 5 is the most watched episode, with episode 3 being the least watched. The percentages are out of all the 836 respondents.</a:t>
            </a:r>
          </a:p>
        </p:txBody>
      </p:sp>
      <p:sp>
        <p:nvSpPr>
          <p:cNvPr id="4" name="Slide Number Placeholder 3"/>
          <p:cNvSpPr>
            <a:spLocks noGrp="1"/>
          </p:cNvSpPr>
          <p:nvPr>
            <p:ph type="sldNum" sz="quarter" idx="5"/>
          </p:nvPr>
        </p:nvSpPr>
        <p:spPr/>
        <p:txBody>
          <a:bodyPr/>
          <a:lstStyle/>
          <a:p>
            <a:fld id="{AAD8FA0E-3702-4E92-996D-7CE3CCCB3EBC}" type="slidenum">
              <a:rPr lang="en-US" smtClean="0"/>
              <a:t>49</a:t>
            </a:fld>
            <a:endParaRPr lang="en-US"/>
          </a:p>
        </p:txBody>
      </p:sp>
    </p:spTree>
    <p:extLst>
      <p:ext uri="{BB962C8B-B14F-4D97-AF65-F5344CB8AC3E}">
        <p14:creationId xmlns:p14="http://schemas.microsoft.com/office/powerpoint/2010/main" val="2440028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ranking, Star Wars Episode V was the most popular, while Episode III is the least popular.</a:t>
            </a:r>
          </a:p>
          <a:p>
            <a:r>
              <a:rPr lang="en-US" dirty="0"/>
              <a:t>Also, the older episodes are more popular, while the newer episodes are less popular.</a:t>
            </a:r>
          </a:p>
          <a:p>
            <a:r>
              <a:rPr lang="en-US" dirty="0"/>
              <a:t>This can be seen in the previous slide based on the number of people who watch each episodes</a:t>
            </a:r>
          </a:p>
          <a:p>
            <a:r>
              <a:rPr lang="en-US" dirty="0"/>
              <a:t>Marketing should focus more resources on the older episodes. </a:t>
            </a:r>
          </a:p>
          <a:p>
            <a:r>
              <a:rPr lang="en-US" dirty="0"/>
              <a:t>Even if the current focus is on the newer episodes, there should still be some resources put on the older episodes.</a:t>
            </a:r>
          </a:p>
        </p:txBody>
      </p:sp>
      <p:sp>
        <p:nvSpPr>
          <p:cNvPr id="4" name="Slide Number Placeholder 3"/>
          <p:cNvSpPr>
            <a:spLocks noGrp="1"/>
          </p:cNvSpPr>
          <p:nvPr>
            <p:ph type="sldNum" sz="quarter" idx="5"/>
          </p:nvPr>
        </p:nvSpPr>
        <p:spPr/>
        <p:txBody>
          <a:bodyPr/>
          <a:lstStyle/>
          <a:p>
            <a:fld id="{AAD8FA0E-3702-4E92-996D-7CE3CCCB3EBC}" type="slidenum">
              <a:rPr lang="en-US" smtClean="0"/>
              <a:t>50</a:t>
            </a:fld>
            <a:endParaRPr lang="en-US"/>
          </a:p>
        </p:txBody>
      </p:sp>
    </p:spTree>
    <p:extLst>
      <p:ext uri="{BB962C8B-B14F-4D97-AF65-F5344CB8AC3E}">
        <p14:creationId xmlns:p14="http://schemas.microsoft.com/office/powerpoint/2010/main" val="3844973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table of what respondents, from all demographics feel for each character.</a:t>
            </a:r>
          </a:p>
          <a:p>
            <a:r>
              <a:rPr lang="en-US" dirty="0"/>
              <a:t>Jar </a:t>
            </a:r>
            <a:r>
              <a:rPr lang="en-US" dirty="0" err="1"/>
              <a:t>Jar</a:t>
            </a:r>
            <a:r>
              <a:rPr lang="en-US" dirty="0"/>
              <a:t> </a:t>
            </a:r>
            <a:r>
              <a:rPr lang="en-US" dirty="0" err="1"/>
              <a:t>Binks</a:t>
            </a:r>
            <a:r>
              <a:rPr lang="en-US" dirty="0"/>
              <a:t> is the most disliked character.</a:t>
            </a:r>
          </a:p>
          <a:p>
            <a:r>
              <a:rPr lang="en-US" dirty="0"/>
              <a:t>Since this is the case, little to no marketing resources should be reserved to Jar </a:t>
            </a:r>
            <a:r>
              <a:rPr lang="en-US" dirty="0" err="1"/>
              <a:t>Jar</a:t>
            </a:r>
            <a:r>
              <a:rPr lang="en-US" dirty="0"/>
              <a:t> </a:t>
            </a:r>
            <a:r>
              <a:rPr lang="en-US" dirty="0" err="1"/>
              <a:t>Binks</a:t>
            </a:r>
            <a:r>
              <a:rPr lang="en-US" dirty="0"/>
              <a:t> as it may shun away Star Wars fans.</a:t>
            </a:r>
          </a:p>
          <a:p>
            <a:endParaRPr lang="en-US" dirty="0"/>
          </a:p>
          <a:p>
            <a:r>
              <a:rPr lang="en-US" dirty="0"/>
              <a:t>Most respondents like Han Solo, Luke, Princess Leia, Obi Wan, C3P0, R2D2 and Yoda. </a:t>
            </a:r>
          </a:p>
          <a:p>
            <a:r>
              <a:rPr lang="en-US" dirty="0"/>
              <a:t>Anakin and Darth Vader are also liked too but with slight mixed feelings</a:t>
            </a:r>
          </a:p>
          <a:p>
            <a:r>
              <a:rPr lang="en-US" dirty="0"/>
              <a:t>There is a mixed feelings for Emperor Palpatine, </a:t>
            </a:r>
            <a:r>
              <a:rPr lang="en-US" dirty="0" err="1"/>
              <a:t>Lando</a:t>
            </a:r>
            <a:r>
              <a:rPr lang="en-US" dirty="0"/>
              <a:t> Calrissian, Boba Fett, Padme.</a:t>
            </a:r>
          </a:p>
          <a:p>
            <a:endParaRPr lang="en-US" dirty="0"/>
          </a:p>
          <a:p>
            <a:r>
              <a:rPr lang="en-US" dirty="0"/>
              <a:t>One analysis is that the characters that are averagely liked usually have lesser screen time than those being liked a lot.</a:t>
            </a:r>
          </a:p>
          <a:p>
            <a:endParaRPr lang="en-US" dirty="0"/>
          </a:p>
          <a:p>
            <a:r>
              <a:rPr lang="en-US" dirty="0"/>
              <a:t>As for lesser screen time characters, there should be lesser marketing focus on them. </a:t>
            </a:r>
          </a:p>
          <a:p>
            <a:r>
              <a:rPr lang="en-US" dirty="0"/>
              <a:t>However, we still have to take note that all characters, liked or disliked, are still important characters in the Star Wars Series.</a:t>
            </a:r>
          </a:p>
        </p:txBody>
      </p:sp>
      <p:sp>
        <p:nvSpPr>
          <p:cNvPr id="4" name="Slide Number Placeholder 3"/>
          <p:cNvSpPr>
            <a:spLocks noGrp="1"/>
          </p:cNvSpPr>
          <p:nvPr>
            <p:ph type="sldNum" sz="quarter" idx="5"/>
          </p:nvPr>
        </p:nvSpPr>
        <p:spPr/>
        <p:txBody>
          <a:bodyPr/>
          <a:lstStyle/>
          <a:p>
            <a:fld id="{AAD8FA0E-3702-4E92-996D-7CE3CCCB3EBC}" type="slidenum">
              <a:rPr lang="en-US" smtClean="0"/>
              <a:t>51</a:t>
            </a:fld>
            <a:endParaRPr lang="en-US"/>
          </a:p>
        </p:txBody>
      </p:sp>
    </p:spTree>
    <p:extLst>
      <p:ext uri="{BB962C8B-B14F-4D97-AF65-F5344CB8AC3E}">
        <p14:creationId xmlns:p14="http://schemas.microsoft.com/office/powerpoint/2010/main" val="3211899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Answered is a column created by me.</a:t>
            </a:r>
          </a:p>
          <a:p>
            <a:r>
              <a:rPr lang="en-US" dirty="0"/>
              <a:t>While most people agree that Han shot first, there is about a third of the respondents who do not understand this question.</a:t>
            </a:r>
          </a:p>
          <a:p>
            <a:r>
              <a:rPr lang="en-US" dirty="0"/>
              <a:t>This means that not everyone are familiar with this controversial change in scene in the film as compared to the book.</a:t>
            </a:r>
          </a:p>
          <a:p>
            <a:r>
              <a:rPr lang="en-US" dirty="0"/>
              <a:t>I can assume that there is a huge group of people who have seen Star Wars in films but not the books.</a:t>
            </a:r>
          </a:p>
          <a:p>
            <a:endParaRPr lang="en-US" dirty="0"/>
          </a:p>
        </p:txBody>
      </p:sp>
      <p:sp>
        <p:nvSpPr>
          <p:cNvPr id="4" name="Slide Number Placeholder 3"/>
          <p:cNvSpPr>
            <a:spLocks noGrp="1"/>
          </p:cNvSpPr>
          <p:nvPr>
            <p:ph type="sldNum" sz="quarter" idx="5"/>
          </p:nvPr>
        </p:nvSpPr>
        <p:spPr/>
        <p:txBody>
          <a:bodyPr/>
          <a:lstStyle/>
          <a:p>
            <a:fld id="{AAD8FA0E-3702-4E92-996D-7CE3CCCB3EBC}" type="slidenum">
              <a:rPr lang="en-US" smtClean="0"/>
              <a:t>52</a:t>
            </a:fld>
            <a:endParaRPr lang="en-US"/>
          </a:p>
        </p:txBody>
      </p:sp>
    </p:spTree>
    <p:extLst>
      <p:ext uri="{BB962C8B-B14F-4D97-AF65-F5344CB8AC3E}">
        <p14:creationId xmlns:p14="http://schemas.microsoft.com/office/powerpoint/2010/main" val="2419427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the Expanded Universe is not very popular. </a:t>
            </a:r>
          </a:p>
          <a:p>
            <a:r>
              <a:rPr lang="en-US" dirty="0"/>
              <a:t>Not many respondents knew about it and for those who know, there is a mixed feelings on whether they are fans of the Expanded Universe.</a:t>
            </a:r>
          </a:p>
          <a:p>
            <a:r>
              <a:rPr lang="en-US" dirty="0"/>
              <a:t>This means that the marketing team should not focus too much </a:t>
            </a:r>
            <a:r>
              <a:rPr lang="en-US" dirty="0" err="1"/>
              <a:t>emphasise</a:t>
            </a:r>
            <a:r>
              <a:rPr lang="en-US" dirty="0"/>
              <a:t> on the Star Wars Expanded Universe, and go back to what the public knows – the Episodes I to VI</a:t>
            </a:r>
          </a:p>
        </p:txBody>
      </p:sp>
      <p:sp>
        <p:nvSpPr>
          <p:cNvPr id="4" name="Slide Number Placeholder 3"/>
          <p:cNvSpPr>
            <a:spLocks noGrp="1"/>
          </p:cNvSpPr>
          <p:nvPr>
            <p:ph type="sldNum" sz="quarter" idx="5"/>
          </p:nvPr>
        </p:nvSpPr>
        <p:spPr/>
        <p:txBody>
          <a:bodyPr/>
          <a:lstStyle/>
          <a:p>
            <a:fld id="{AAD8FA0E-3702-4E92-996D-7CE3CCCB3EBC}" type="slidenum">
              <a:rPr lang="en-US" smtClean="0"/>
              <a:t>53</a:t>
            </a:fld>
            <a:endParaRPr lang="en-US"/>
          </a:p>
        </p:txBody>
      </p:sp>
    </p:spTree>
    <p:extLst>
      <p:ext uri="{BB962C8B-B14F-4D97-AF65-F5344CB8AC3E}">
        <p14:creationId xmlns:p14="http://schemas.microsoft.com/office/powerpoint/2010/main" val="1568568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Likewise, the Star Trek franchise seems to be doing averagely, as the Yes and No are around 50%</a:t>
            </a:r>
          </a:p>
          <a:p>
            <a:r>
              <a:rPr lang="en-US" dirty="0"/>
              <a:t>Honestly, I can only assume that this question is out there to know if people are familiar with Star Trek and enjoy watching “Space” theme films, as this is the same theme for Star Wars.</a:t>
            </a:r>
          </a:p>
          <a:p>
            <a:r>
              <a:rPr lang="en-US" dirty="0"/>
              <a:t>I do not think other than this, there can be much analysis from this question.</a:t>
            </a:r>
          </a:p>
        </p:txBody>
      </p:sp>
      <p:sp>
        <p:nvSpPr>
          <p:cNvPr id="4" name="Slide Number Placeholder 3"/>
          <p:cNvSpPr>
            <a:spLocks noGrp="1"/>
          </p:cNvSpPr>
          <p:nvPr>
            <p:ph type="sldNum" sz="quarter" idx="5"/>
          </p:nvPr>
        </p:nvSpPr>
        <p:spPr/>
        <p:txBody>
          <a:bodyPr/>
          <a:lstStyle/>
          <a:p>
            <a:fld id="{AAD8FA0E-3702-4E92-996D-7CE3CCCB3EBC}" type="slidenum">
              <a:rPr lang="en-US" smtClean="0"/>
              <a:t>54</a:t>
            </a:fld>
            <a:endParaRPr lang="en-US"/>
          </a:p>
        </p:txBody>
      </p:sp>
    </p:spTree>
    <p:extLst>
      <p:ext uri="{BB962C8B-B14F-4D97-AF65-F5344CB8AC3E}">
        <p14:creationId xmlns:p14="http://schemas.microsoft.com/office/powerpoint/2010/main" val="3386714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demographics.</a:t>
            </a:r>
          </a:p>
          <a:p>
            <a:r>
              <a:rPr lang="en-US" dirty="0"/>
              <a:t>Male and Female, mostly the same.</a:t>
            </a:r>
          </a:p>
          <a:p>
            <a:r>
              <a:rPr lang="en-US" dirty="0"/>
              <a:t>Age, as we talked before, most of them are the older generations</a:t>
            </a:r>
          </a:p>
          <a:p>
            <a:r>
              <a:rPr lang="en-US" dirty="0"/>
              <a:t>Household income, most of them are in the range of 50k to 100k.</a:t>
            </a:r>
          </a:p>
          <a:p>
            <a:r>
              <a:rPr lang="en-US" dirty="0"/>
              <a:t>Just like age, we can see that there is inconsistencies in household income. However, there is no way to know the respondent’s age, household income and education just by looking at them as a person, without asking them.</a:t>
            </a:r>
          </a:p>
          <a:p>
            <a:r>
              <a:rPr lang="en-US" dirty="0"/>
              <a:t>Therefore, even though there may be biases in the data from these demographics, there is nothing much we can do.</a:t>
            </a:r>
          </a:p>
        </p:txBody>
      </p:sp>
      <p:sp>
        <p:nvSpPr>
          <p:cNvPr id="4" name="Slide Number Placeholder 3"/>
          <p:cNvSpPr>
            <a:spLocks noGrp="1"/>
          </p:cNvSpPr>
          <p:nvPr>
            <p:ph type="sldNum" sz="quarter" idx="5"/>
          </p:nvPr>
        </p:nvSpPr>
        <p:spPr/>
        <p:txBody>
          <a:bodyPr/>
          <a:lstStyle/>
          <a:p>
            <a:fld id="{AAD8FA0E-3702-4E92-996D-7CE3CCCB3EBC}" type="slidenum">
              <a:rPr lang="en-US" smtClean="0"/>
              <a:t>55</a:t>
            </a:fld>
            <a:endParaRPr lang="en-US"/>
          </a:p>
        </p:txBody>
      </p:sp>
    </p:spTree>
    <p:extLst>
      <p:ext uri="{BB962C8B-B14F-4D97-AF65-F5344CB8AC3E}">
        <p14:creationId xmlns:p14="http://schemas.microsoft.com/office/powerpoint/2010/main" val="3813140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Said as before, education is </a:t>
            </a:r>
            <a:r>
              <a:rPr lang="en-US" dirty="0" err="1"/>
              <a:t>inbalance</a:t>
            </a:r>
            <a:r>
              <a:rPr lang="en-US" dirty="0"/>
              <a:t>, but there is no way to know the education of someone from a far.</a:t>
            </a:r>
          </a:p>
        </p:txBody>
      </p:sp>
      <p:sp>
        <p:nvSpPr>
          <p:cNvPr id="4" name="Slide Number Placeholder 3"/>
          <p:cNvSpPr>
            <a:spLocks noGrp="1"/>
          </p:cNvSpPr>
          <p:nvPr>
            <p:ph type="sldNum" sz="quarter" idx="5"/>
          </p:nvPr>
        </p:nvSpPr>
        <p:spPr/>
        <p:txBody>
          <a:bodyPr/>
          <a:lstStyle/>
          <a:p>
            <a:fld id="{AAD8FA0E-3702-4E92-996D-7CE3CCCB3EBC}" type="slidenum">
              <a:rPr lang="en-US" smtClean="0"/>
              <a:t>56</a:t>
            </a:fld>
            <a:endParaRPr lang="en-US"/>
          </a:p>
        </p:txBody>
      </p:sp>
    </p:spTree>
    <p:extLst>
      <p:ext uri="{BB962C8B-B14F-4D97-AF65-F5344CB8AC3E}">
        <p14:creationId xmlns:p14="http://schemas.microsoft.com/office/powerpoint/2010/main" val="343718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column, there should only be either a Yes or No answer.</a:t>
            </a:r>
          </a:p>
          <a:p>
            <a:r>
              <a:rPr lang="en-US" dirty="0"/>
              <a:t>However, there is an extra Yes answer, that is standing out from all the Yeses in the other column.</a:t>
            </a:r>
          </a:p>
          <a:p>
            <a:r>
              <a:rPr lang="en-US" dirty="0"/>
              <a:t>I assumed that there is a whitespace problem. The respondent may have accidently typed extra spacebars while answering the question.</a:t>
            </a:r>
          </a:p>
        </p:txBody>
      </p:sp>
      <p:sp>
        <p:nvSpPr>
          <p:cNvPr id="4" name="Slide Number Placeholder 3"/>
          <p:cNvSpPr>
            <a:spLocks noGrp="1"/>
          </p:cNvSpPr>
          <p:nvPr>
            <p:ph type="sldNum" sz="quarter" idx="5"/>
          </p:nvPr>
        </p:nvSpPr>
        <p:spPr/>
        <p:txBody>
          <a:bodyPr/>
          <a:lstStyle/>
          <a:p>
            <a:fld id="{AAD8FA0E-3702-4E92-996D-7CE3CCCB3EBC}" type="slidenum">
              <a:rPr lang="en-US" smtClean="0"/>
              <a:t>8</a:t>
            </a:fld>
            <a:endParaRPr lang="en-US"/>
          </a:p>
        </p:txBody>
      </p:sp>
    </p:spTree>
    <p:extLst>
      <p:ext uri="{BB962C8B-B14F-4D97-AF65-F5344CB8AC3E}">
        <p14:creationId xmlns:p14="http://schemas.microsoft.com/office/powerpoint/2010/main" val="299160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said before in the beginning of the analysis,  the locations that have low respondents should have more surveys.</a:t>
            </a:r>
          </a:p>
        </p:txBody>
      </p:sp>
      <p:sp>
        <p:nvSpPr>
          <p:cNvPr id="4" name="Slide Number Placeholder 3"/>
          <p:cNvSpPr>
            <a:spLocks noGrp="1"/>
          </p:cNvSpPr>
          <p:nvPr>
            <p:ph type="sldNum" sz="quarter" idx="5"/>
          </p:nvPr>
        </p:nvSpPr>
        <p:spPr/>
        <p:txBody>
          <a:bodyPr/>
          <a:lstStyle/>
          <a:p>
            <a:fld id="{AAD8FA0E-3702-4E92-996D-7CE3CCCB3EBC}" type="slidenum">
              <a:rPr lang="en-US" smtClean="0"/>
              <a:t>57</a:t>
            </a:fld>
            <a:endParaRPr lang="en-US"/>
          </a:p>
        </p:txBody>
      </p:sp>
    </p:spTree>
    <p:extLst>
      <p:ext uri="{BB962C8B-B14F-4D97-AF65-F5344CB8AC3E}">
        <p14:creationId xmlns:p14="http://schemas.microsoft.com/office/powerpoint/2010/main" val="2372679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coming to the end. I would like to say that more analysis can be done, but I do not have the time frame, and have already exceeded the maximum time limit.</a:t>
            </a:r>
          </a:p>
          <a:p>
            <a:r>
              <a:rPr lang="en-US" dirty="0"/>
              <a:t>However, I believe and hope that I have gone through the more important analysis for this data. </a:t>
            </a:r>
          </a:p>
        </p:txBody>
      </p:sp>
      <p:sp>
        <p:nvSpPr>
          <p:cNvPr id="4" name="Slide Number Placeholder 3"/>
          <p:cNvSpPr>
            <a:spLocks noGrp="1"/>
          </p:cNvSpPr>
          <p:nvPr>
            <p:ph type="sldNum" sz="quarter" idx="5"/>
          </p:nvPr>
        </p:nvSpPr>
        <p:spPr/>
        <p:txBody>
          <a:bodyPr/>
          <a:lstStyle/>
          <a:p>
            <a:fld id="{AAD8FA0E-3702-4E92-996D-7CE3CCCB3EBC}" type="slidenum">
              <a:rPr lang="en-US" smtClean="0"/>
              <a:t>58</a:t>
            </a:fld>
            <a:endParaRPr lang="en-US"/>
          </a:p>
        </p:txBody>
      </p:sp>
    </p:spTree>
    <p:extLst>
      <p:ext uri="{BB962C8B-B14F-4D97-AF65-F5344CB8AC3E}">
        <p14:creationId xmlns:p14="http://schemas.microsoft.com/office/powerpoint/2010/main" val="3278132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come to the end of the presentation. </a:t>
            </a:r>
          </a:p>
          <a:p>
            <a:r>
              <a:rPr lang="en-US" dirty="0"/>
              <a:t>I would like to </a:t>
            </a:r>
            <a:r>
              <a:rPr lang="en-US" dirty="0" err="1"/>
              <a:t>apologise</a:t>
            </a:r>
            <a:r>
              <a:rPr lang="en-US" dirty="0"/>
              <a:t> for the extra time you guys have to put in in my presentation.</a:t>
            </a:r>
          </a:p>
          <a:p>
            <a:r>
              <a:rPr lang="en-US" dirty="0"/>
              <a:t>However, I would like to also thank you for staying throughout the presentation.</a:t>
            </a:r>
          </a:p>
          <a:p>
            <a:r>
              <a:rPr lang="en-US" dirty="0"/>
              <a:t>Thank you.</a:t>
            </a:r>
          </a:p>
        </p:txBody>
      </p:sp>
      <p:sp>
        <p:nvSpPr>
          <p:cNvPr id="4" name="Slide Number Placeholder 3"/>
          <p:cNvSpPr>
            <a:spLocks noGrp="1"/>
          </p:cNvSpPr>
          <p:nvPr>
            <p:ph type="sldNum" sz="quarter" idx="5"/>
          </p:nvPr>
        </p:nvSpPr>
        <p:spPr/>
        <p:txBody>
          <a:bodyPr/>
          <a:lstStyle/>
          <a:p>
            <a:fld id="{AAD8FA0E-3702-4E92-996D-7CE3CCCB3EBC}" type="slidenum">
              <a:rPr lang="en-US" smtClean="0"/>
              <a:t>59</a:t>
            </a:fld>
            <a:endParaRPr lang="en-US"/>
          </a:p>
        </p:txBody>
      </p:sp>
    </p:spTree>
    <p:extLst>
      <p:ext uri="{BB962C8B-B14F-4D97-AF65-F5344CB8AC3E}">
        <p14:creationId xmlns:p14="http://schemas.microsoft.com/office/powerpoint/2010/main" val="226925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t>
            </a:r>
            <a:r>
              <a:rPr lang="en-US" dirty="0" err="1"/>
              <a:t>str.strip</a:t>
            </a:r>
            <a:r>
              <a:rPr lang="en-US" dirty="0"/>
              <a:t>() function, which strips both ends of excessive whitespaces, the issue of a different Yes is resolved.</a:t>
            </a:r>
          </a:p>
        </p:txBody>
      </p:sp>
      <p:sp>
        <p:nvSpPr>
          <p:cNvPr id="4" name="Slide Number Placeholder 3"/>
          <p:cNvSpPr>
            <a:spLocks noGrp="1"/>
          </p:cNvSpPr>
          <p:nvPr>
            <p:ph type="sldNum" sz="quarter" idx="5"/>
          </p:nvPr>
        </p:nvSpPr>
        <p:spPr/>
        <p:txBody>
          <a:bodyPr/>
          <a:lstStyle/>
          <a:p>
            <a:fld id="{AAD8FA0E-3702-4E92-996D-7CE3CCCB3EBC}" type="slidenum">
              <a:rPr lang="en-US" smtClean="0"/>
              <a:t>9</a:t>
            </a:fld>
            <a:endParaRPr lang="en-US"/>
          </a:p>
        </p:txBody>
      </p:sp>
    </p:spTree>
    <p:extLst>
      <p:ext uri="{BB962C8B-B14F-4D97-AF65-F5344CB8AC3E}">
        <p14:creationId xmlns:p14="http://schemas.microsoft.com/office/powerpoint/2010/main" val="216945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is that there are rows with missing data.</a:t>
            </a:r>
          </a:p>
          <a:p>
            <a:r>
              <a:rPr lang="en-US" dirty="0"/>
              <a:t>Some respondents who have seen Star Wars have the rest of the questions empty.</a:t>
            </a:r>
          </a:p>
          <a:p>
            <a:r>
              <a:rPr lang="en-US" dirty="0"/>
              <a:t>This could be due to corruption in data or respondents not answering questions, or just someone tampering and deleting data from the file.</a:t>
            </a:r>
          </a:p>
          <a:p>
            <a:r>
              <a:rPr lang="en-US" dirty="0"/>
              <a:t>It turns out that for such respondents, they do not answer anything else in any other columns.</a:t>
            </a:r>
          </a:p>
          <a:p>
            <a:endParaRPr lang="en-US" dirty="0"/>
          </a:p>
          <a:p>
            <a:r>
              <a:rPr lang="en-US" dirty="0"/>
              <a:t>The code here (point/circle) checks for respondents who have seen Star Wars but have the rest of the questions empty.</a:t>
            </a:r>
          </a:p>
          <a:p>
            <a:r>
              <a:rPr lang="en-US" dirty="0"/>
              <a:t>The for loop and if statement checks if the respondents have seen Star Wars.</a:t>
            </a:r>
          </a:p>
          <a:p>
            <a:r>
              <a:rPr lang="en-US" dirty="0" err="1"/>
              <a:t>emptyColumnCounter</a:t>
            </a:r>
            <a:r>
              <a:rPr lang="en-US" dirty="0"/>
              <a:t> counts the number of questions left empty and increments by 1 whenever a column is empty.</a:t>
            </a:r>
          </a:p>
          <a:p>
            <a:r>
              <a:rPr lang="en-US" dirty="0"/>
              <a:t>If the number of columns empty is the same as the index of the last column, none of the questions have been answered. The row will be removed.</a:t>
            </a:r>
          </a:p>
          <a:p>
            <a:endParaRPr lang="en-US" dirty="0"/>
          </a:p>
          <a:p>
            <a:r>
              <a:rPr lang="en-US" dirty="0"/>
              <a:t>In the end, 100 data are removed from the dataset.</a:t>
            </a:r>
          </a:p>
        </p:txBody>
      </p:sp>
      <p:sp>
        <p:nvSpPr>
          <p:cNvPr id="4" name="Slide Number Placeholder 3"/>
          <p:cNvSpPr>
            <a:spLocks noGrp="1"/>
          </p:cNvSpPr>
          <p:nvPr>
            <p:ph type="sldNum" sz="quarter" idx="5"/>
          </p:nvPr>
        </p:nvSpPr>
        <p:spPr/>
        <p:txBody>
          <a:bodyPr/>
          <a:lstStyle/>
          <a:p>
            <a:fld id="{AAD8FA0E-3702-4E92-996D-7CE3CCCB3EBC}" type="slidenum">
              <a:rPr lang="en-US" smtClean="0"/>
              <a:t>10</a:t>
            </a:fld>
            <a:endParaRPr lang="en-US"/>
          </a:p>
        </p:txBody>
      </p:sp>
    </p:spTree>
    <p:extLst>
      <p:ext uri="{BB962C8B-B14F-4D97-AF65-F5344CB8AC3E}">
        <p14:creationId xmlns:p14="http://schemas.microsoft.com/office/powerpoint/2010/main" val="77395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there were 1186 rows of data. However, after removing 100 rows of data earlier, there is 1086 rows left.</a:t>
            </a:r>
          </a:p>
          <a:p>
            <a:r>
              <a:rPr lang="en-US" dirty="0"/>
              <a:t>Also, since respondents who have not seen Star Wars do not continue to the survey, in our data preparation, exploration and modelling, we have to not include them in any of our findings while handing other columns/features</a:t>
            </a:r>
          </a:p>
          <a:p>
            <a:r>
              <a:rPr lang="en-US" dirty="0"/>
              <a:t>Therefore, we will now focus on the 836 rows, who are respondents that have seen Star Wars.</a:t>
            </a:r>
          </a:p>
        </p:txBody>
      </p:sp>
      <p:sp>
        <p:nvSpPr>
          <p:cNvPr id="4" name="Slide Number Placeholder 3"/>
          <p:cNvSpPr>
            <a:spLocks noGrp="1"/>
          </p:cNvSpPr>
          <p:nvPr>
            <p:ph type="sldNum" sz="quarter" idx="5"/>
          </p:nvPr>
        </p:nvSpPr>
        <p:spPr/>
        <p:txBody>
          <a:bodyPr/>
          <a:lstStyle/>
          <a:p>
            <a:fld id="{AAD8FA0E-3702-4E92-996D-7CE3CCCB3EBC}" type="slidenum">
              <a:rPr lang="en-US" smtClean="0"/>
              <a:t>11</a:t>
            </a:fld>
            <a:endParaRPr lang="en-US"/>
          </a:p>
        </p:txBody>
      </p:sp>
    </p:spTree>
    <p:extLst>
      <p:ext uri="{BB962C8B-B14F-4D97-AF65-F5344CB8AC3E}">
        <p14:creationId xmlns:p14="http://schemas.microsoft.com/office/powerpoint/2010/main" val="123002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as </a:t>
            </a:r>
            <a:r>
              <a:rPr lang="en-US" dirty="0" err="1"/>
              <a:t>SeenStarWars</a:t>
            </a:r>
            <a:r>
              <a:rPr lang="en-US" dirty="0"/>
              <a:t>, there should only be either a Yes or No answer.</a:t>
            </a:r>
          </a:p>
          <a:p>
            <a:r>
              <a:rPr lang="en-US" dirty="0"/>
              <a:t>This time, there are 2 incorrectly entered answers by 2 different respondents.</a:t>
            </a:r>
          </a:p>
          <a:p>
            <a:r>
              <a:rPr lang="en-US" dirty="0"/>
              <a:t>My guess is that the respondents may have accidently clicked an extra letter at the end of the answer.</a:t>
            </a:r>
          </a:p>
        </p:txBody>
      </p:sp>
      <p:sp>
        <p:nvSpPr>
          <p:cNvPr id="4" name="Slide Number Placeholder 3"/>
          <p:cNvSpPr>
            <a:spLocks noGrp="1"/>
          </p:cNvSpPr>
          <p:nvPr>
            <p:ph type="sldNum" sz="quarter" idx="5"/>
          </p:nvPr>
        </p:nvSpPr>
        <p:spPr/>
        <p:txBody>
          <a:bodyPr/>
          <a:lstStyle/>
          <a:p>
            <a:fld id="{AAD8FA0E-3702-4E92-996D-7CE3CCCB3EBC}" type="slidenum">
              <a:rPr lang="en-US" smtClean="0"/>
              <a:t>12</a:t>
            </a:fld>
            <a:endParaRPr lang="en-US"/>
          </a:p>
        </p:txBody>
      </p:sp>
    </p:spTree>
    <p:extLst>
      <p:ext uri="{BB962C8B-B14F-4D97-AF65-F5344CB8AC3E}">
        <p14:creationId xmlns:p14="http://schemas.microsoft.com/office/powerpoint/2010/main" val="2172006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835333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253407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9266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693921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7720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429927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610808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123937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253694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E9990-6AE1-4523-A9E5-E0D674481545}" type="datetimeFigureOut">
              <a:rPr lang="en-US" smtClean="0"/>
              <a:t>06-May-20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2306956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3E9990-6AE1-4523-A9E5-E0D674481545}" type="datetimeFigureOut">
              <a:rPr lang="en-US" smtClean="0"/>
              <a:t>06-May-20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60158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3E9990-6AE1-4523-A9E5-E0D674481545}" type="datetimeFigureOut">
              <a:rPr lang="en-US" smtClean="0"/>
              <a:t>06-May-20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154960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3E9990-6AE1-4523-A9E5-E0D674481545}" type="datetimeFigureOut">
              <a:rPr lang="en-US" smtClean="0"/>
              <a:t>06-May-20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469993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E9990-6AE1-4523-A9E5-E0D674481545}" type="datetimeFigureOut">
              <a:rPr lang="en-US" smtClean="0"/>
              <a:t>06-May-20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112883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E9990-6AE1-4523-A9E5-E0D674481545}" type="datetimeFigureOut">
              <a:rPr lang="en-US" smtClean="0"/>
              <a:t>06-May-20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311008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3E9990-6AE1-4523-A9E5-E0D674481545}" type="datetimeFigureOut">
              <a:rPr lang="en-US" smtClean="0"/>
              <a:t>06-May-20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DF7D8-CEB2-4ACD-ABA7-0FC788E890ED}" type="slidenum">
              <a:rPr lang="en-US" smtClean="0"/>
              <a:t>‹#›</a:t>
            </a:fld>
            <a:endParaRPr lang="en-US"/>
          </a:p>
        </p:txBody>
      </p:sp>
    </p:spTree>
    <p:extLst>
      <p:ext uri="{BB962C8B-B14F-4D97-AF65-F5344CB8AC3E}">
        <p14:creationId xmlns:p14="http://schemas.microsoft.com/office/powerpoint/2010/main" val="27537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3E9990-6AE1-4523-A9E5-E0D674481545}" type="datetimeFigureOut">
              <a:rPr lang="en-US" smtClean="0"/>
              <a:t>06-May-20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EDF7D8-CEB2-4ACD-ABA7-0FC788E890ED}" type="slidenum">
              <a:rPr lang="en-US" smtClean="0"/>
              <a:t>‹#›</a:t>
            </a:fld>
            <a:endParaRPr lang="en-US"/>
          </a:p>
        </p:txBody>
      </p:sp>
    </p:spTree>
    <p:extLst>
      <p:ext uri="{BB962C8B-B14F-4D97-AF65-F5344CB8AC3E}">
        <p14:creationId xmlns:p14="http://schemas.microsoft.com/office/powerpoint/2010/main" val="2328509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5.xml"/><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6.xml"/><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7.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microsoft.com/office/2011/relationships/inkAction" Target="../ink/inkAction8.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48.png"/><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1.png"/><Relationship Id="rId5" Type="http://schemas.openxmlformats.org/officeDocument/2006/relationships/image" Target="../media/image50.png"/><Relationship Id="rId4"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audio" Target="../media/media47.m4a"/><Relationship Id="rId1" Type="http://schemas.microsoft.com/office/2007/relationships/media" Target="../media/media47.m4a"/><Relationship Id="rId6" Type="http://schemas.microsoft.com/office/2011/relationships/inkAction" Target="../ink/inkAction9.xml"/><Relationship Id="rId5" Type="http://schemas.openxmlformats.org/officeDocument/2006/relationships/image" Target="../media/image53.png"/><Relationship Id="rId4"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png"/><Relationship Id="rId5" Type="http://schemas.openxmlformats.org/officeDocument/2006/relationships/image" Target="../media/image57.png"/><Relationship Id="rId4"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png"/><Relationship Id="rId5" Type="http://schemas.openxmlformats.org/officeDocument/2006/relationships/image" Target="../media/image61.png"/><Relationship Id="rId4"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5" Type="http://schemas.openxmlformats.org/officeDocument/2006/relationships/image" Target="../media/image1.png"/><Relationship Id="rId4"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4.m4a"/><Relationship Id="rId1" Type="http://schemas.microsoft.com/office/2007/relationships/media" Target="../media/media54.m4a"/><Relationship Id="rId5" Type="http://schemas.openxmlformats.org/officeDocument/2006/relationships/image" Target="../media/image1.png"/><Relationship Id="rId4"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microsoft.com/office/2011/relationships/inkAction" Target="../ink/inkAction1.xm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2.xm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3.xm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4.xml"/><Relationship Id="rId5" Type="http://schemas.openxmlformats.org/officeDocument/2006/relationships/image" Target="../media/image1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Practical Data Science</a:t>
            </a:r>
            <a:br>
              <a:rPr lang="en-US" dirty="0"/>
            </a:br>
            <a:r>
              <a:rPr lang="en-US" dirty="0"/>
              <a:t>A1 Part 2: Task 1</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r>
              <a:rPr lang="en-US" dirty="0"/>
              <a:t>Jialun Darren Huang S3755729</a:t>
            </a:r>
          </a:p>
        </p:txBody>
      </p:sp>
      <p:pic>
        <p:nvPicPr>
          <p:cNvPr id="6" name="Audio 5">
            <a:hlinkClick r:id="" action="ppaction://media"/>
            <a:extLst>
              <a:ext uri="{FF2B5EF4-FFF2-40B4-BE49-F238E27FC236}">
                <a16:creationId xmlns:a16="http://schemas.microsoft.com/office/drawing/2014/main" id="{8126A75F-55D3-473F-8380-2F65CE0CA7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75330440"/>
      </p:ext>
    </p:extLst>
  </p:cSld>
  <p:clrMapOvr>
    <a:masterClrMapping/>
  </p:clrMapOvr>
  <mc:AlternateContent xmlns:mc="http://schemas.openxmlformats.org/markup-compatibility/2006" xmlns:p14="http://schemas.microsoft.com/office/powerpoint/2010/main">
    <mc:Choice Requires="p14">
      <p:transition spd="slow" p14:dur="2000" advTm="3215"/>
    </mc:Choice>
    <mc:Fallback xmlns="">
      <p:transition spd="slow" advTm="3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SeenStarWars</a:t>
            </a:r>
            <a:endParaRPr lang="en-US" dirty="0"/>
          </a:p>
          <a:p>
            <a:pPr lvl="1"/>
            <a:r>
              <a:rPr lang="en-US" dirty="0"/>
              <a:t>Missing data</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 </a:t>
            </a:r>
          </a:p>
        </p:txBody>
      </p:sp>
      <p:pic>
        <p:nvPicPr>
          <p:cNvPr id="5" name="Picture 4">
            <a:extLst>
              <a:ext uri="{FF2B5EF4-FFF2-40B4-BE49-F238E27FC236}">
                <a16:creationId xmlns:a16="http://schemas.microsoft.com/office/drawing/2014/main" id="{39010956-8756-44B8-ACA3-A9D4088839D1}"/>
              </a:ext>
            </a:extLst>
          </p:cNvPr>
          <p:cNvPicPr>
            <a:picLocks noChangeAspect="1"/>
          </p:cNvPicPr>
          <p:nvPr/>
        </p:nvPicPr>
        <p:blipFill>
          <a:blip r:embed="rId5"/>
          <a:stretch>
            <a:fillRect/>
          </a:stretch>
        </p:blipFill>
        <p:spPr>
          <a:xfrm>
            <a:off x="1301463" y="2952501"/>
            <a:ext cx="8999392" cy="346518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B4E81C7B-AEDA-49A5-B064-F3FA035BD91C}"/>
                  </a:ext>
                </a:extLst>
              </p14:cNvPr>
              <p14:cNvContentPartPr/>
              <p14:nvPr>
                <p:extLst>
                  <p:ext uri="{42D2F446-02D8-4167-A562-619A0277C38B}">
                    <p15:isNarration xmlns:p15="http://schemas.microsoft.com/office/powerpoint/2012/main" val="1"/>
                  </p:ext>
                </p:extLst>
              </p14:nvPr>
            </p14:nvContentPartPr>
            <p14:xfrm>
              <a:off x="1096200" y="3424680"/>
              <a:ext cx="4333320" cy="3076560"/>
            </p14:xfrm>
          </p:contentPart>
        </mc:Choice>
        <mc:Fallback xmlns="">
          <p:pic>
            <p:nvPicPr>
              <p:cNvPr id="11" name="Ink 10">
                <a:extLst>
                  <a:ext uri="{FF2B5EF4-FFF2-40B4-BE49-F238E27FC236}">
                    <a16:creationId xmlns:a16="http://schemas.microsoft.com/office/drawing/2014/main" id="{B4E81C7B-AEDA-49A5-B064-F3FA035BD91C}"/>
                  </a:ext>
                </a:extLst>
              </p:cNvPr>
              <p:cNvPicPr>
                <a:picLocks noGrp="1" noRot="1" noChangeAspect="1" noMove="1" noResize="1" noEditPoints="1" noAdjustHandles="1" noChangeArrowheads="1" noChangeShapeType="1"/>
              </p:cNvPicPr>
              <p:nvPr/>
            </p:nvPicPr>
            <p:blipFill>
              <a:blip r:embed="rId7"/>
              <a:stretch>
                <a:fillRect/>
              </a:stretch>
            </p:blipFill>
            <p:spPr>
              <a:xfrm>
                <a:off x="1086840" y="3415320"/>
                <a:ext cx="4352040" cy="3095280"/>
              </a:xfrm>
              <a:prstGeom prst="rect">
                <a:avLst/>
              </a:prstGeom>
            </p:spPr>
          </p:pic>
        </mc:Fallback>
      </mc:AlternateContent>
      <p:pic>
        <p:nvPicPr>
          <p:cNvPr id="12" name="Audio 11">
            <a:hlinkClick r:id="" action="ppaction://media"/>
            <a:extLst>
              <a:ext uri="{FF2B5EF4-FFF2-40B4-BE49-F238E27FC236}">
                <a16:creationId xmlns:a16="http://schemas.microsoft.com/office/drawing/2014/main" id="{72798E35-DF2C-4C27-BA2A-CBF0CBFEE2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5224277"/>
      </p:ext>
    </p:extLst>
  </p:cSld>
  <p:clrMapOvr>
    <a:masterClrMapping/>
  </p:clrMapOvr>
  <mc:AlternateContent xmlns:mc="http://schemas.openxmlformats.org/markup-compatibility/2006" xmlns:p14="http://schemas.microsoft.com/office/powerpoint/2010/main">
    <mc:Choice Requires="p14">
      <p:transition spd="slow" p14:dur="2000" advTm="39767"/>
    </mc:Choice>
    <mc:Fallback xmlns="">
      <p:transition spd="slow" advTm="39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SeenStarWars</a:t>
            </a:r>
            <a:endParaRPr lang="en-US" dirty="0"/>
          </a:p>
          <a:p>
            <a:pPr lvl="1"/>
            <a:r>
              <a:rPr lang="en-US" dirty="0"/>
              <a:t>Rows left = 1186 – 100 = 1086</a:t>
            </a:r>
          </a:p>
          <a:p>
            <a:pPr lvl="1"/>
            <a:r>
              <a:rPr lang="en-US" dirty="0"/>
              <a:t>Data segregation</a:t>
            </a:r>
          </a:p>
          <a:p>
            <a:pPr lvl="2"/>
            <a:r>
              <a:rPr lang="en-US" dirty="0">
                <a:solidFill>
                  <a:srgbClr val="FF0000"/>
                </a:solidFill>
              </a:rPr>
              <a:t>Yes – 836 rows (Our focus now)</a:t>
            </a:r>
          </a:p>
          <a:p>
            <a:pPr lvl="2"/>
            <a:r>
              <a:rPr lang="en-US" dirty="0"/>
              <a:t>No – 250 rows</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 </a:t>
            </a:r>
          </a:p>
        </p:txBody>
      </p:sp>
      <p:pic>
        <p:nvPicPr>
          <p:cNvPr id="5" name="Audio 4">
            <a:hlinkClick r:id="" action="ppaction://media"/>
            <a:extLst>
              <a:ext uri="{FF2B5EF4-FFF2-40B4-BE49-F238E27FC236}">
                <a16:creationId xmlns:a16="http://schemas.microsoft.com/office/drawing/2014/main" id="{13A00FED-3D07-4052-957C-F21C5B7432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16644691"/>
      </p:ext>
    </p:extLst>
  </p:cSld>
  <p:clrMapOvr>
    <a:masterClrMapping/>
  </p:clrMapOvr>
  <mc:AlternateContent xmlns:mc="http://schemas.openxmlformats.org/markup-compatibility/2006" xmlns:p14="http://schemas.microsoft.com/office/powerpoint/2010/main">
    <mc:Choice Requires="p14">
      <p:transition spd="slow" p14:dur="2000" advTm="22214"/>
    </mc:Choice>
    <mc:Fallback xmlns="">
      <p:transition spd="slow" advTm="2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FanOfStarWars</a:t>
            </a:r>
            <a:endParaRPr lang="en-US" dirty="0"/>
          </a:p>
          <a:p>
            <a:pPr lvl="1"/>
            <a:r>
              <a:rPr lang="en-US" dirty="0"/>
              <a:t>Yes or No responses only</a:t>
            </a:r>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Are you a fan of Star Wars?</a:t>
            </a:r>
          </a:p>
        </p:txBody>
      </p:sp>
      <p:pic>
        <p:nvPicPr>
          <p:cNvPr id="6" name="Picture 5">
            <a:extLst>
              <a:ext uri="{FF2B5EF4-FFF2-40B4-BE49-F238E27FC236}">
                <a16:creationId xmlns:a16="http://schemas.microsoft.com/office/drawing/2014/main" id="{24D64E7D-935F-4119-BD91-E7FF0C91DD7B}"/>
              </a:ext>
            </a:extLst>
          </p:cNvPr>
          <p:cNvPicPr>
            <a:picLocks noChangeAspect="1"/>
          </p:cNvPicPr>
          <p:nvPr/>
        </p:nvPicPr>
        <p:blipFill>
          <a:blip r:embed="rId5"/>
          <a:stretch>
            <a:fillRect/>
          </a:stretch>
        </p:blipFill>
        <p:spPr>
          <a:xfrm>
            <a:off x="3625994" y="3021157"/>
            <a:ext cx="3609975" cy="1314450"/>
          </a:xfrm>
          <a:prstGeom prst="rect">
            <a:avLst/>
          </a:prstGeom>
        </p:spPr>
      </p:pic>
      <p:pic>
        <p:nvPicPr>
          <p:cNvPr id="8" name="Audio 7">
            <a:hlinkClick r:id="" action="ppaction://media"/>
            <a:extLst>
              <a:ext uri="{FF2B5EF4-FFF2-40B4-BE49-F238E27FC236}">
                <a16:creationId xmlns:a16="http://schemas.microsoft.com/office/drawing/2014/main" id="{2FB68B77-8B1F-46CF-9F8D-EAB1F26F10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5423605"/>
      </p:ext>
    </p:extLst>
  </p:cSld>
  <p:clrMapOvr>
    <a:masterClrMapping/>
  </p:clrMapOvr>
  <mc:AlternateContent xmlns:mc="http://schemas.openxmlformats.org/markup-compatibility/2006" xmlns:p14="http://schemas.microsoft.com/office/powerpoint/2010/main">
    <mc:Choice Requires="p14">
      <p:transition spd="slow" p14:dur="2000" advTm="12471"/>
    </mc:Choice>
    <mc:Fallback xmlns="">
      <p:transition spd="slow" advTm="1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FanOfStarWars</a:t>
            </a:r>
            <a:endParaRPr lang="en-US" dirty="0"/>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Are you a fan of Star Wars?</a:t>
            </a:r>
          </a:p>
        </p:txBody>
      </p:sp>
      <p:pic>
        <p:nvPicPr>
          <p:cNvPr id="5" name="Picture 4">
            <a:extLst>
              <a:ext uri="{FF2B5EF4-FFF2-40B4-BE49-F238E27FC236}">
                <a16:creationId xmlns:a16="http://schemas.microsoft.com/office/drawing/2014/main" id="{E2640310-EAF2-4F92-A7B4-4B494042F015}"/>
              </a:ext>
            </a:extLst>
          </p:cNvPr>
          <p:cNvPicPr>
            <a:picLocks noChangeAspect="1"/>
          </p:cNvPicPr>
          <p:nvPr/>
        </p:nvPicPr>
        <p:blipFill>
          <a:blip r:embed="rId5"/>
          <a:stretch>
            <a:fillRect/>
          </a:stretch>
        </p:blipFill>
        <p:spPr>
          <a:xfrm>
            <a:off x="6096000" y="3429000"/>
            <a:ext cx="5734050" cy="1647825"/>
          </a:xfrm>
          <a:prstGeom prst="rect">
            <a:avLst/>
          </a:prstGeom>
        </p:spPr>
      </p:pic>
      <p:pic>
        <p:nvPicPr>
          <p:cNvPr id="7" name="Picture 6">
            <a:extLst>
              <a:ext uri="{FF2B5EF4-FFF2-40B4-BE49-F238E27FC236}">
                <a16:creationId xmlns:a16="http://schemas.microsoft.com/office/drawing/2014/main" id="{3ED7169F-0F78-4D02-826F-8E986878E0E8}"/>
              </a:ext>
            </a:extLst>
          </p:cNvPr>
          <p:cNvPicPr>
            <a:picLocks noChangeAspect="1"/>
          </p:cNvPicPr>
          <p:nvPr/>
        </p:nvPicPr>
        <p:blipFill>
          <a:blip r:embed="rId6"/>
          <a:stretch>
            <a:fillRect/>
          </a:stretch>
        </p:blipFill>
        <p:spPr>
          <a:xfrm>
            <a:off x="289214" y="3318389"/>
            <a:ext cx="5369069" cy="2075002"/>
          </a:xfrm>
          <a:prstGeom prst="rect">
            <a:avLst/>
          </a:prstGeom>
        </p:spPr>
      </p:pic>
      <p:pic>
        <p:nvPicPr>
          <p:cNvPr id="6" name="Audio 5">
            <a:hlinkClick r:id="" action="ppaction://media"/>
            <a:extLst>
              <a:ext uri="{FF2B5EF4-FFF2-40B4-BE49-F238E27FC236}">
                <a16:creationId xmlns:a16="http://schemas.microsoft.com/office/drawing/2014/main" id="{3601F526-D98A-41A0-8F0A-356DE96F80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9567854"/>
      </p:ext>
    </p:extLst>
  </p:cSld>
  <p:clrMapOvr>
    <a:masterClrMapping/>
  </p:clrMapOvr>
  <mc:AlternateContent xmlns:mc="http://schemas.openxmlformats.org/markup-compatibility/2006" xmlns:p14="http://schemas.microsoft.com/office/powerpoint/2010/main">
    <mc:Choice Requires="p14">
      <p:transition spd="slow" p14:dur="2000" advTm="11522"/>
    </mc:Choice>
    <mc:Fallback xmlns="">
      <p:transition spd="slow" advTm="11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SeenEP1 - SeenEP6</a:t>
            </a:r>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 Episode I - VI</a:t>
            </a:r>
          </a:p>
        </p:txBody>
      </p:sp>
      <p:pic>
        <p:nvPicPr>
          <p:cNvPr id="8" name="Picture 7">
            <a:extLst>
              <a:ext uri="{FF2B5EF4-FFF2-40B4-BE49-F238E27FC236}">
                <a16:creationId xmlns:a16="http://schemas.microsoft.com/office/drawing/2014/main" id="{9255A169-64B8-40C6-9E9D-912A5AD248FB}"/>
              </a:ext>
            </a:extLst>
          </p:cNvPr>
          <p:cNvPicPr>
            <a:picLocks noChangeAspect="1"/>
          </p:cNvPicPr>
          <p:nvPr/>
        </p:nvPicPr>
        <p:blipFill>
          <a:blip r:embed="rId5"/>
          <a:stretch>
            <a:fillRect/>
          </a:stretch>
        </p:blipFill>
        <p:spPr>
          <a:xfrm>
            <a:off x="931718" y="2724936"/>
            <a:ext cx="4572000" cy="2943225"/>
          </a:xfrm>
          <a:prstGeom prst="rect">
            <a:avLst/>
          </a:prstGeom>
        </p:spPr>
      </p:pic>
      <p:pic>
        <p:nvPicPr>
          <p:cNvPr id="9" name="Picture 8">
            <a:extLst>
              <a:ext uri="{FF2B5EF4-FFF2-40B4-BE49-F238E27FC236}">
                <a16:creationId xmlns:a16="http://schemas.microsoft.com/office/drawing/2014/main" id="{9B17D7F5-391F-42C2-B311-EEE96E22C5BC}"/>
              </a:ext>
            </a:extLst>
          </p:cNvPr>
          <p:cNvPicPr>
            <a:picLocks noChangeAspect="1"/>
          </p:cNvPicPr>
          <p:nvPr/>
        </p:nvPicPr>
        <p:blipFill>
          <a:blip r:embed="rId6"/>
          <a:stretch>
            <a:fillRect/>
          </a:stretch>
        </p:blipFill>
        <p:spPr>
          <a:xfrm>
            <a:off x="5851380" y="2691598"/>
            <a:ext cx="4562475" cy="3009900"/>
          </a:xfrm>
          <a:prstGeom prst="rect">
            <a:avLst/>
          </a:prstGeom>
        </p:spPr>
      </p:pic>
      <p:pic>
        <p:nvPicPr>
          <p:cNvPr id="10" name="Audio 9">
            <a:hlinkClick r:id="" action="ppaction://media"/>
            <a:extLst>
              <a:ext uri="{FF2B5EF4-FFF2-40B4-BE49-F238E27FC236}">
                <a16:creationId xmlns:a16="http://schemas.microsoft.com/office/drawing/2014/main" id="{966EC06B-452F-46D2-A3F7-5E565E1DCA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4924807"/>
      </p:ext>
    </p:extLst>
  </p:cSld>
  <p:clrMapOvr>
    <a:masterClrMapping/>
  </p:clrMapOvr>
  <mc:AlternateContent xmlns:mc="http://schemas.openxmlformats.org/markup-compatibility/2006" xmlns:p14="http://schemas.microsoft.com/office/powerpoint/2010/main">
    <mc:Choice Requires="p14">
      <p:transition spd="slow" p14:dur="2000" advTm="12270"/>
    </mc:Choice>
    <mc:Fallback xmlns="">
      <p:transition spd="slow" advTm="1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RankForEP1 – RankForEP6</a:t>
            </a:r>
          </a:p>
          <a:p>
            <a:pPr lvl="1"/>
            <a:r>
              <a:rPr lang="en-US" dirty="0"/>
              <a:t>Ranking values – 1.0 2.0 3.0 4.0 5.0 6.0</a:t>
            </a:r>
          </a:p>
          <a:p>
            <a:pPr lvl="1"/>
            <a:r>
              <a:rPr lang="en-US" dirty="0"/>
              <a:t>No duplicates of ranking values in respondent’s answer</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rank Star Wars films in order of preference.</a:t>
            </a:r>
          </a:p>
        </p:txBody>
      </p:sp>
      <p:pic>
        <p:nvPicPr>
          <p:cNvPr id="6" name="Audio 5">
            <a:hlinkClick r:id="" action="ppaction://media"/>
            <a:extLst>
              <a:ext uri="{FF2B5EF4-FFF2-40B4-BE49-F238E27FC236}">
                <a16:creationId xmlns:a16="http://schemas.microsoft.com/office/drawing/2014/main" id="{B0F60289-5803-4F36-9056-39AE2636AC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23691336"/>
      </p:ext>
    </p:extLst>
  </p:cSld>
  <p:clrMapOvr>
    <a:masterClrMapping/>
  </p:clrMapOvr>
  <mc:AlternateContent xmlns:mc="http://schemas.openxmlformats.org/markup-compatibility/2006" xmlns:p14="http://schemas.microsoft.com/office/powerpoint/2010/main">
    <mc:Choice Requires="p14">
      <p:transition spd="slow" p14:dur="2000" advTm="9195"/>
    </mc:Choice>
    <mc:Fallback xmlns="">
      <p:transition spd="slow" advTm="9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RankForEP1 – RankForEP6</a:t>
            </a:r>
          </a:p>
          <a:p>
            <a:pPr lvl="1"/>
            <a:r>
              <a:rPr lang="en-US" dirty="0"/>
              <a:t>Ranking values</a:t>
            </a:r>
          </a:p>
          <a:p>
            <a:pPr lvl="2"/>
            <a:r>
              <a:rPr lang="en-US" dirty="0"/>
              <a:t>836 ranking values</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rank Star Wars films in order of preference.</a:t>
            </a:r>
          </a:p>
        </p:txBody>
      </p:sp>
      <p:pic>
        <p:nvPicPr>
          <p:cNvPr id="5" name="Picture 4">
            <a:extLst>
              <a:ext uri="{FF2B5EF4-FFF2-40B4-BE49-F238E27FC236}">
                <a16:creationId xmlns:a16="http://schemas.microsoft.com/office/drawing/2014/main" id="{AFFE3C48-88E5-4812-A884-7836D47A7F04}"/>
              </a:ext>
            </a:extLst>
          </p:cNvPr>
          <p:cNvPicPr>
            <a:picLocks noChangeAspect="1"/>
          </p:cNvPicPr>
          <p:nvPr/>
        </p:nvPicPr>
        <p:blipFill>
          <a:blip r:embed="rId5"/>
          <a:stretch>
            <a:fillRect/>
          </a:stretch>
        </p:blipFill>
        <p:spPr>
          <a:xfrm>
            <a:off x="104339" y="3263235"/>
            <a:ext cx="7515225" cy="2543175"/>
          </a:xfrm>
          <a:prstGeom prst="rect">
            <a:avLst/>
          </a:prstGeom>
        </p:spPr>
      </p:pic>
      <p:pic>
        <p:nvPicPr>
          <p:cNvPr id="6" name="Picture 5">
            <a:extLst>
              <a:ext uri="{FF2B5EF4-FFF2-40B4-BE49-F238E27FC236}">
                <a16:creationId xmlns:a16="http://schemas.microsoft.com/office/drawing/2014/main" id="{35C7FD2E-A40B-4E2B-AA09-3A6D8FCC9B45}"/>
              </a:ext>
            </a:extLst>
          </p:cNvPr>
          <p:cNvPicPr>
            <a:picLocks noChangeAspect="1"/>
          </p:cNvPicPr>
          <p:nvPr/>
        </p:nvPicPr>
        <p:blipFill>
          <a:blip r:embed="rId6"/>
          <a:stretch>
            <a:fillRect/>
          </a:stretch>
        </p:blipFill>
        <p:spPr>
          <a:xfrm>
            <a:off x="4477809" y="4140430"/>
            <a:ext cx="7429500" cy="2552700"/>
          </a:xfrm>
          <a:prstGeom prst="rect">
            <a:avLst/>
          </a:prstGeom>
        </p:spPr>
      </p:pic>
      <p:pic>
        <p:nvPicPr>
          <p:cNvPr id="8" name="Audio 7">
            <a:hlinkClick r:id="" action="ppaction://media"/>
            <a:extLst>
              <a:ext uri="{FF2B5EF4-FFF2-40B4-BE49-F238E27FC236}">
                <a16:creationId xmlns:a16="http://schemas.microsoft.com/office/drawing/2014/main" id="{58A99AC7-F957-4306-B1B6-8DBD2ABFA9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34086361"/>
      </p:ext>
    </p:extLst>
  </p:cSld>
  <p:clrMapOvr>
    <a:masterClrMapping/>
  </p:clrMapOvr>
  <mc:AlternateContent xmlns:mc="http://schemas.openxmlformats.org/markup-compatibility/2006" xmlns:p14="http://schemas.microsoft.com/office/powerpoint/2010/main">
    <mc:Choice Requires="p14">
      <p:transition spd="slow" p14:dur="2000" advTm="11111"/>
    </mc:Choice>
    <mc:Fallback xmlns="">
      <p:transition spd="slow" advTm="11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RankForEP1 – RankForEP6</a:t>
            </a:r>
          </a:p>
          <a:p>
            <a:pPr lvl="1"/>
            <a:r>
              <a:rPr lang="en-US" dirty="0"/>
              <a:t>Ranking values</a:t>
            </a:r>
          </a:p>
          <a:p>
            <a:pPr lvl="2"/>
            <a:r>
              <a:rPr lang="en-US" dirty="0" err="1"/>
              <a:t>Isnull</a:t>
            </a:r>
            <a:r>
              <a:rPr lang="en-US" dirty="0"/>
              <a:t>() function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rank Star Wars films in order of preference.</a:t>
            </a:r>
          </a:p>
        </p:txBody>
      </p:sp>
      <p:pic>
        <p:nvPicPr>
          <p:cNvPr id="7" name="Picture 6">
            <a:extLst>
              <a:ext uri="{FF2B5EF4-FFF2-40B4-BE49-F238E27FC236}">
                <a16:creationId xmlns:a16="http://schemas.microsoft.com/office/drawing/2014/main" id="{B4B5954D-79A0-46FF-A899-5DA1140C46D3}"/>
              </a:ext>
            </a:extLst>
          </p:cNvPr>
          <p:cNvPicPr>
            <a:picLocks noChangeAspect="1"/>
          </p:cNvPicPr>
          <p:nvPr/>
        </p:nvPicPr>
        <p:blipFill>
          <a:blip r:embed="rId5"/>
          <a:stretch>
            <a:fillRect/>
          </a:stretch>
        </p:blipFill>
        <p:spPr>
          <a:xfrm>
            <a:off x="1776134" y="3429000"/>
            <a:ext cx="6648450" cy="26955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0" name="Ink 19">
                <a:extLst>
                  <a:ext uri="{FF2B5EF4-FFF2-40B4-BE49-F238E27FC236}">
                    <a16:creationId xmlns:a16="http://schemas.microsoft.com/office/drawing/2014/main" id="{5BAB3C83-5CAD-4E0C-A86D-B64358995039}"/>
                  </a:ext>
                </a:extLst>
              </p14:cNvPr>
              <p14:cNvContentPartPr/>
              <p14:nvPr>
                <p:extLst>
                  <p:ext uri="{42D2F446-02D8-4167-A562-619A0277C38B}">
                    <p15:isNarration xmlns:p15="http://schemas.microsoft.com/office/powerpoint/2012/main" val="1"/>
                  </p:ext>
                </p:extLst>
              </p14:nvPr>
            </p14:nvContentPartPr>
            <p14:xfrm>
              <a:off x="1818360" y="3246120"/>
              <a:ext cx="3016440" cy="1912680"/>
            </p14:xfrm>
          </p:contentPart>
        </mc:Choice>
        <mc:Fallback xmlns="">
          <p:pic>
            <p:nvPicPr>
              <p:cNvPr id="20" name="Ink 19">
                <a:extLst>
                  <a:ext uri="{FF2B5EF4-FFF2-40B4-BE49-F238E27FC236}">
                    <a16:creationId xmlns:a16="http://schemas.microsoft.com/office/drawing/2014/main" id="{5BAB3C83-5CAD-4E0C-A86D-B64358995039}"/>
                  </a:ext>
                </a:extLst>
              </p:cNvPr>
              <p:cNvPicPr>
                <a:picLocks noGrp="1" noRot="1" noChangeAspect="1" noMove="1" noResize="1" noEditPoints="1" noAdjustHandles="1" noChangeArrowheads="1" noChangeShapeType="1"/>
              </p:cNvPicPr>
              <p:nvPr/>
            </p:nvPicPr>
            <p:blipFill>
              <a:blip r:embed="rId7"/>
              <a:stretch>
                <a:fillRect/>
              </a:stretch>
            </p:blipFill>
            <p:spPr>
              <a:xfrm>
                <a:off x="1809000" y="3236760"/>
                <a:ext cx="3035160" cy="1931400"/>
              </a:xfrm>
              <a:prstGeom prst="rect">
                <a:avLst/>
              </a:prstGeom>
            </p:spPr>
          </p:pic>
        </mc:Fallback>
      </mc:AlternateContent>
      <p:pic>
        <p:nvPicPr>
          <p:cNvPr id="21" name="Audio 20">
            <a:hlinkClick r:id="" action="ppaction://media"/>
            <a:extLst>
              <a:ext uri="{FF2B5EF4-FFF2-40B4-BE49-F238E27FC236}">
                <a16:creationId xmlns:a16="http://schemas.microsoft.com/office/drawing/2014/main" id="{B3C15156-EE6B-4F47-ACEC-DBF8D567197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36383368"/>
      </p:ext>
    </p:extLst>
  </p:cSld>
  <p:clrMapOvr>
    <a:masterClrMapping/>
  </p:clrMapOvr>
  <mc:AlternateContent xmlns:mc="http://schemas.openxmlformats.org/markup-compatibility/2006" xmlns:p14="http://schemas.microsoft.com/office/powerpoint/2010/main">
    <mc:Choice Requires="p14">
      <p:transition spd="slow" p14:dur="2000" advTm="25587"/>
    </mc:Choice>
    <mc:Fallback xmlns="">
      <p:transition spd="slow" advTm="25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RankForEP1 – RankForEP6</a:t>
            </a:r>
          </a:p>
          <a:p>
            <a:pPr lvl="1"/>
            <a:r>
              <a:rPr lang="en-US" dirty="0"/>
              <a:t>Ranking values</a:t>
            </a:r>
          </a:p>
          <a:p>
            <a:pPr lvl="2"/>
            <a:r>
              <a:rPr lang="en-US" dirty="0" err="1"/>
              <a:t>Isnull</a:t>
            </a:r>
            <a:r>
              <a:rPr lang="en-US" dirty="0"/>
              <a:t>() function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rank Star Wars films in order of preference.</a:t>
            </a:r>
          </a:p>
        </p:txBody>
      </p:sp>
      <p:pic>
        <p:nvPicPr>
          <p:cNvPr id="6" name="Picture 5">
            <a:extLst>
              <a:ext uri="{FF2B5EF4-FFF2-40B4-BE49-F238E27FC236}">
                <a16:creationId xmlns:a16="http://schemas.microsoft.com/office/drawing/2014/main" id="{224640F9-7489-4CE9-9F5F-C5D437B5924D}"/>
              </a:ext>
            </a:extLst>
          </p:cNvPr>
          <p:cNvPicPr>
            <a:picLocks noChangeAspect="1"/>
          </p:cNvPicPr>
          <p:nvPr/>
        </p:nvPicPr>
        <p:blipFill>
          <a:blip r:embed="rId5"/>
          <a:stretch>
            <a:fillRect/>
          </a:stretch>
        </p:blipFill>
        <p:spPr>
          <a:xfrm>
            <a:off x="1764290" y="3429000"/>
            <a:ext cx="5857875" cy="2857500"/>
          </a:xfrm>
          <a:prstGeom prst="rect">
            <a:avLst/>
          </a:prstGeom>
        </p:spPr>
      </p:pic>
      <p:pic>
        <p:nvPicPr>
          <p:cNvPr id="10" name="Audio 9">
            <a:hlinkClick r:id="" action="ppaction://media"/>
            <a:extLst>
              <a:ext uri="{FF2B5EF4-FFF2-40B4-BE49-F238E27FC236}">
                <a16:creationId xmlns:a16="http://schemas.microsoft.com/office/drawing/2014/main" id="{D2F92294-F07A-43F7-970C-6B6A0BCD49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5255439"/>
      </p:ext>
    </p:extLst>
  </p:cSld>
  <p:clrMapOvr>
    <a:masterClrMapping/>
  </p:clrMapOvr>
  <mc:AlternateContent xmlns:mc="http://schemas.openxmlformats.org/markup-compatibility/2006" xmlns:p14="http://schemas.microsoft.com/office/powerpoint/2010/main">
    <mc:Choice Requires="p14">
      <p:transition spd="slow" p14:dur="2000" advTm="3977"/>
    </mc:Choice>
    <mc:Fallback xmlns="">
      <p:transition spd="slow" advTm="3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RankForEP1 – RankForEP6</a:t>
            </a:r>
          </a:p>
          <a:p>
            <a:pPr lvl="1"/>
            <a:r>
              <a:rPr lang="en-US" dirty="0"/>
              <a:t>No duplicates of ranking values in respondent’s answer</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rank Star Wars films in order of preference.</a:t>
            </a:r>
          </a:p>
        </p:txBody>
      </p:sp>
      <p:pic>
        <p:nvPicPr>
          <p:cNvPr id="5" name="Picture 4">
            <a:extLst>
              <a:ext uri="{FF2B5EF4-FFF2-40B4-BE49-F238E27FC236}">
                <a16:creationId xmlns:a16="http://schemas.microsoft.com/office/drawing/2014/main" id="{88A7D6FE-687D-463B-B802-2C0A28BA5DF6}"/>
              </a:ext>
            </a:extLst>
          </p:cNvPr>
          <p:cNvPicPr>
            <a:picLocks noChangeAspect="1"/>
          </p:cNvPicPr>
          <p:nvPr/>
        </p:nvPicPr>
        <p:blipFill>
          <a:blip r:embed="rId5"/>
          <a:stretch>
            <a:fillRect/>
          </a:stretch>
        </p:blipFill>
        <p:spPr>
          <a:xfrm>
            <a:off x="1654753" y="3003176"/>
            <a:ext cx="6865793" cy="364364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5" name="Ink 14">
                <a:extLst>
                  <a:ext uri="{FF2B5EF4-FFF2-40B4-BE49-F238E27FC236}">
                    <a16:creationId xmlns:a16="http://schemas.microsoft.com/office/drawing/2014/main" id="{8BEB562B-E04D-4866-94D9-9630F08643BC}"/>
                  </a:ext>
                </a:extLst>
              </p14:cNvPr>
              <p14:cNvContentPartPr/>
              <p14:nvPr>
                <p:extLst>
                  <p:ext uri="{42D2F446-02D8-4167-A562-619A0277C38B}">
                    <p15:isNarration xmlns:p15="http://schemas.microsoft.com/office/powerpoint/2012/main" val="1"/>
                  </p:ext>
                </p:extLst>
              </p14:nvPr>
            </p14:nvContentPartPr>
            <p14:xfrm>
              <a:off x="943200" y="3492720"/>
              <a:ext cx="1376640" cy="3280680"/>
            </p14:xfrm>
          </p:contentPart>
        </mc:Choice>
        <mc:Fallback xmlns="">
          <p:pic>
            <p:nvPicPr>
              <p:cNvPr id="15" name="Ink 14">
                <a:extLst>
                  <a:ext uri="{FF2B5EF4-FFF2-40B4-BE49-F238E27FC236}">
                    <a16:creationId xmlns:a16="http://schemas.microsoft.com/office/drawing/2014/main" id="{8BEB562B-E04D-4866-94D9-9630F08643BC}"/>
                  </a:ext>
                </a:extLst>
              </p:cNvPr>
              <p:cNvPicPr>
                <a:picLocks noGrp="1" noRot="1" noChangeAspect="1" noMove="1" noResize="1" noEditPoints="1" noAdjustHandles="1" noChangeArrowheads="1" noChangeShapeType="1"/>
              </p:cNvPicPr>
              <p:nvPr/>
            </p:nvPicPr>
            <p:blipFill>
              <a:blip r:embed="rId7"/>
              <a:stretch>
                <a:fillRect/>
              </a:stretch>
            </p:blipFill>
            <p:spPr>
              <a:xfrm>
                <a:off x="933840" y="3483360"/>
                <a:ext cx="1395360" cy="3299400"/>
              </a:xfrm>
              <a:prstGeom prst="rect">
                <a:avLst/>
              </a:prstGeom>
            </p:spPr>
          </p:pic>
        </mc:Fallback>
      </mc:AlternateContent>
      <p:pic>
        <p:nvPicPr>
          <p:cNvPr id="16" name="Audio 15">
            <a:hlinkClick r:id="" action="ppaction://media"/>
            <a:extLst>
              <a:ext uri="{FF2B5EF4-FFF2-40B4-BE49-F238E27FC236}">
                <a16:creationId xmlns:a16="http://schemas.microsoft.com/office/drawing/2014/main" id="{0E245486-26C9-4AED-9635-629D36050CC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3786230"/>
      </p:ext>
    </p:extLst>
  </p:cSld>
  <p:clrMapOvr>
    <a:masterClrMapping/>
  </p:clrMapOvr>
  <mc:AlternateContent xmlns:mc="http://schemas.openxmlformats.org/markup-compatibility/2006" xmlns:p14="http://schemas.microsoft.com/office/powerpoint/2010/main">
    <mc:Choice Requires="p14">
      <p:transition spd="slow" p14:dur="2000" advTm="39750"/>
    </mc:Choice>
    <mc:Fallback xmlns="">
      <p:transition spd="slow" advTm="39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CF00-0EBD-454E-9AA2-E427A4A9E45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C252E775-E143-44CB-8693-5DC047E87E81}"/>
              </a:ext>
            </a:extLst>
          </p:cNvPr>
          <p:cNvSpPr>
            <a:spLocks noGrp="1"/>
          </p:cNvSpPr>
          <p:nvPr>
            <p:ph idx="1"/>
          </p:nvPr>
        </p:nvSpPr>
        <p:spPr/>
        <p:txBody>
          <a:bodyPr/>
          <a:lstStyle/>
          <a:p>
            <a:r>
              <a:rPr lang="en-US" dirty="0"/>
              <a:t>Data Preparation</a:t>
            </a:r>
          </a:p>
          <a:p>
            <a:r>
              <a:rPr lang="en-US" dirty="0"/>
              <a:t>Data Exploration</a:t>
            </a:r>
          </a:p>
          <a:p>
            <a:r>
              <a:rPr lang="en-US" dirty="0"/>
              <a:t>Data Analysis</a:t>
            </a:r>
          </a:p>
        </p:txBody>
      </p:sp>
      <p:pic>
        <p:nvPicPr>
          <p:cNvPr id="5" name="Audio 4">
            <a:hlinkClick r:id="" action="ppaction://media"/>
            <a:extLst>
              <a:ext uri="{FF2B5EF4-FFF2-40B4-BE49-F238E27FC236}">
                <a16:creationId xmlns:a16="http://schemas.microsoft.com/office/drawing/2014/main" id="{C44982C1-DCF4-4DED-A7BC-0F3C658DC1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6094627"/>
      </p:ext>
    </p:extLst>
  </p:cSld>
  <p:clrMapOvr>
    <a:masterClrMapping/>
  </p:clrMapOvr>
  <mc:AlternateContent xmlns:mc="http://schemas.openxmlformats.org/markup-compatibility/2006" xmlns:p14="http://schemas.microsoft.com/office/powerpoint/2010/main">
    <mc:Choice Requires="p14">
      <p:transition spd="slow" p14:dur="2000" advTm="6431"/>
    </mc:Choice>
    <mc:Fallback xmlns="">
      <p:transition spd="slow" advTm="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Like&lt;Character Name&gt;</a:t>
            </a:r>
          </a:p>
          <a:p>
            <a:pPr lvl="1"/>
            <a:r>
              <a:rPr lang="en-US" dirty="0"/>
              <a:t>Very Favorably</a:t>
            </a:r>
          </a:p>
          <a:p>
            <a:pPr lvl="1"/>
            <a:r>
              <a:rPr lang="en-US" dirty="0"/>
              <a:t>Somewhat Favorably</a:t>
            </a:r>
          </a:p>
          <a:p>
            <a:pPr lvl="1"/>
            <a:r>
              <a:rPr lang="en-US" dirty="0"/>
              <a:t>Neither Favorably nor Unfavorably</a:t>
            </a:r>
          </a:p>
          <a:p>
            <a:pPr lvl="1"/>
            <a:r>
              <a:rPr lang="en-US" dirty="0"/>
              <a:t>Somewhat Unfavorably</a:t>
            </a:r>
          </a:p>
          <a:p>
            <a:pPr lvl="1"/>
            <a:r>
              <a:rPr lang="en-US" dirty="0"/>
              <a:t>Very Unfavorably</a:t>
            </a:r>
          </a:p>
          <a:p>
            <a:pPr lvl="1"/>
            <a:r>
              <a:rPr lang="en-US" dirty="0"/>
              <a:t>Unfamiliar (N/A)</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state how much you like each character.</a:t>
            </a:r>
          </a:p>
        </p:txBody>
      </p:sp>
      <p:pic>
        <p:nvPicPr>
          <p:cNvPr id="5" name="Audio 4">
            <a:hlinkClick r:id="" action="ppaction://media"/>
            <a:extLst>
              <a:ext uri="{FF2B5EF4-FFF2-40B4-BE49-F238E27FC236}">
                <a16:creationId xmlns:a16="http://schemas.microsoft.com/office/drawing/2014/main" id="{F9C44B3A-FD5B-40BF-BB81-F4E754AC8D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5439427"/>
      </p:ext>
    </p:extLst>
  </p:cSld>
  <p:clrMapOvr>
    <a:masterClrMapping/>
  </p:clrMapOvr>
  <mc:AlternateContent xmlns:mc="http://schemas.openxmlformats.org/markup-compatibility/2006" xmlns:p14="http://schemas.microsoft.com/office/powerpoint/2010/main">
    <mc:Choice Requires="p14">
      <p:transition spd="slow" p14:dur="2000" advTm="4951"/>
    </mc:Choice>
    <mc:Fallback xmlns="">
      <p:transition spd="slow" advTm="4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Like&lt;Character Name&gt;</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state how much you like each character.</a:t>
            </a:r>
          </a:p>
        </p:txBody>
      </p:sp>
      <p:pic>
        <p:nvPicPr>
          <p:cNvPr id="5" name="Picture 4">
            <a:extLst>
              <a:ext uri="{FF2B5EF4-FFF2-40B4-BE49-F238E27FC236}">
                <a16:creationId xmlns:a16="http://schemas.microsoft.com/office/drawing/2014/main" id="{3335306D-E499-47D3-94C8-A03779B6C2AB}"/>
              </a:ext>
            </a:extLst>
          </p:cNvPr>
          <p:cNvPicPr>
            <a:picLocks noChangeAspect="1"/>
          </p:cNvPicPr>
          <p:nvPr/>
        </p:nvPicPr>
        <p:blipFill>
          <a:blip r:embed="rId5"/>
          <a:stretch>
            <a:fillRect/>
          </a:stretch>
        </p:blipFill>
        <p:spPr>
          <a:xfrm>
            <a:off x="6249428" y="2653325"/>
            <a:ext cx="4442817" cy="3981511"/>
          </a:xfrm>
          <a:prstGeom prst="rect">
            <a:avLst/>
          </a:prstGeom>
        </p:spPr>
      </p:pic>
      <p:pic>
        <p:nvPicPr>
          <p:cNvPr id="6" name="Picture 5">
            <a:extLst>
              <a:ext uri="{FF2B5EF4-FFF2-40B4-BE49-F238E27FC236}">
                <a16:creationId xmlns:a16="http://schemas.microsoft.com/office/drawing/2014/main" id="{891BEA94-469E-4BE9-A6DD-0CD5CE76B731}"/>
              </a:ext>
            </a:extLst>
          </p:cNvPr>
          <p:cNvPicPr>
            <a:picLocks noChangeAspect="1"/>
          </p:cNvPicPr>
          <p:nvPr/>
        </p:nvPicPr>
        <p:blipFill>
          <a:blip r:embed="rId6"/>
          <a:stretch>
            <a:fillRect/>
          </a:stretch>
        </p:blipFill>
        <p:spPr>
          <a:xfrm>
            <a:off x="570200" y="3778039"/>
            <a:ext cx="5191125" cy="168592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5" name="Ink 24">
                <a:extLst>
                  <a:ext uri="{FF2B5EF4-FFF2-40B4-BE49-F238E27FC236}">
                    <a16:creationId xmlns:a16="http://schemas.microsoft.com/office/drawing/2014/main" id="{3D0D2B49-1B22-48A9-998F-A09C4942D170}"/>
                  </a:ext>
                </a:extLst>
              </p14:cNvPr>
              <p14:cNvContentPartPr/>
              <p14:nvPr>
                <p:extLst>
                  <p:ext uri="{42D2F446-02D8-4167-A562-619A0277C38B}">
                    <p15:isNarration xmlns:p15="http://schemas.microsoft.com/office/powerpoint/2012/main" val="1"/>
                  </p:ext>
                </p:extLst>
              </p14:nvPr>
            </p14:nvContentPartPr>
            <p14:xfrm>
              <a:off x="2200680" y="3305880"/>
              <a:ext cx="3874680" cy="1096560"/>
            </p14:xfrm>
          </p:contentPart>
        </mc:Choice>
        <mc:Fallback xmlns="">
          <p:pic>
            <p:nvPicPr>
              <p:cNvPr id="25" name="Ink 24">
                <a:extLst>
                  <a:ext uri="{FF2B5EF4-FFF2-40B4-BE49-F238E27FC236}">
                    <a16:creationId xmlns:a16="http://schemas.microsoft.com/office/drawing/2014/main" id="{3D0D2B49-1B22-48A9-998F-A09C4942D170}"/>
                  </a:ext>
                </a:extLst>
              </p:cNvPr>
              <p:cNvPicPr>
                <a:picLocks noGrp="1" noRot="1" noChangeAspect="1" noMove="1" noResize="1" noEditPoints="1" noAdjustHandles="1" noChangeArrowheads="1" noChangeShapeType="1"/>
              </p:cNvPicPr>
              <p:nvPr/>
            </p:nvPicPr>
            <p:blipFill>
              <a:blip r:embed="rId8"/>
              <a:stretch>
                <a:fillRect/>
              </a:stretch>
            </p:blipFill>
            <p:spPr>
              <a:xfrm>
                <a:off x="2191320" y="3296520"/>
                <a:ext cx="3893400" cy="1115280"/>
              </a:xfrm>
              <a:prstGeom prst="rect">
                <a:avLst/>
              </a:prstGeom>
            </p:spPr>
          </p:pic>
        </mc:Fallback>
      </mc:AlternateContent>
      <p:pic>
        <p:nvPicPr>
          <p:cNvPr id="26" name="Audio 25">
            <a:hlinkClick r:id="" action="ppaction://media"/>
            <a:extLst>
              <a:ext uri="{FF2B5EF4-FFF2-40B4-BE49-F238E27FC236}">
                <a16:creationId xmlns:a16="http://schemas.microsoft.com/office/drawing/2014/main" id="{E48CDC34-195A-4C09-9A2E-999BC06DD5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34828298"/>
      </p:ext>
    </p:extLst>
  </p:cSld>
  <p:clrMapOvr>
    <a:masterClrMapping/>
  </p:clrMapOvr>
  <mc:AlternateContent xmlns:mc="http://schemas.openxmlformats.org/markup-compatibility/2006" xmlns:p14="http://schemas.microsoft.com/office/powerpoint/2010/main">
    <mc:Choice Requires="p14">
      <p:transition spd="slow" p14:dur="2000" advTm="22392"/>
    </mc:Choice>
    <mc:Fallback xmlns="">
      <p:transition spd="slow" advTm="22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par>
                                <p:cTn id="7" presetID="59"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md type="call" cmd="playFrom(0.0)">
                                      <p:cBhvr>
                                        <p:cTn id="9"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Like&lt;Character Name&gt;</a:t>
            </a:r>
          </a:p>
          <a:p>
            <a:pPr lvl="1"/>
            <a:r>
              <a:rPr lang="en-US" dirty="0"/>
              <a:t>Not Answered</a:t>
            </a:r>
          </a:p>
          <a:p>
            <a:pPr lvl="1"/>
            <a:r>
              <a:rPr lang="en-US" dirty="0"/>
              <a:t>.replace() function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state how much you like each character.</a:t>
            </a:r>
          </a:p>
        </p:txBody>
      </p:sp>
      <p:pic>
        <p:nvPicPr>
          <p:cNvPr id="6" name="Picture 5">
            <a:extLst>
              <a:ext uri="{FF2B5EF4-FFF2-40B4-BE49-F238E27FC236}">
                <a16:creationId xmlns:a16="http://schemas.microsoft.com/office/drawing/2014/main" id="{9C2D8237-AB44-4DC1-AFC0-222B3A65415F}"/>
              </a:ext>
            </a:extLst>
          </p:cNvPr>
          <p:cNvPicPr>
            <a:picLocks noChangeAspect="1"/>
          </p:cNvPicPr>
          <p:nvPr/>
        </p:nvPicPr>
        <p:blipFill>
          <a:blip r:embed="rId5"/>
          <a:stretch>
            <a:fillRect/>
          </a:stretch>
        </p:blipFill>
        <p:spPr>
          <a:xfrm>
            <a:off x="1019175" y="3496461"/>
            <a:ext cx="10153650" cy="2171700"/>
          </a:xfrm>
          <a:prstGeom prst="rect">
            <a:avLst/>
          </a:prstGeom>
        </p:spPr>
      </p:pic>
      <p:pic>
        <p:nvPicPr>
          <p:cNvPr id="11" name="Audio 10">
            <a:hlinkClick r:id="" action="ppaction://media"/>
            <a:extLst>
              <a:ext uri="{FF2B5EF4-FFF2-40B4-BE49-F238E27FC236}">
                <a16:creationId xmlns:a16="http://schemas.microsoft.com/office/drawing/2014/main" id="{EFA072D2-F982-4F8D-8618-16D3A05B16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5585132"/>
      </p:ext>
    </p:extLst>
  </p:cSld>
  <p:clrMapOvr>
    <a:masterClrMapping/>
  </p:clrMapOvr>
  <mc:AlternateContent xmlns:mc="http://schemas.openxmlformats.org/markup-compatibility/2006" xmlns:p14="http://schemas.microsoft.com/office/powerpoint/2010/main">
    <mc:Choice Requires="p14">
      <p:transition spd="slow" p14:dur="2000" advTm="26358"/>
    </mc:Choice>
    <mc:Fallback xmlns="">
      <p:transition spd="slow" advTm="26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Like&lt;Character Name&gt;</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Please state how much you like each character.</a:t>
            </a:r>
          </a:p>
        </p:txBody>
      </p:sp>
      <p:pic>
        <p:nvPicPr>
          <p:cNvPr id="7" name="Picture 6">
            <a:extLst>
              <a:ext uri="{FF2B5EF4-FFF2-40B4-BE49-F238E27FC236}">
                <a16:creationId xmlns:a16="http://schemas.microsoft.com/office/drawing/2014/main" id="{E3A24646-0B40-4F07-9E62-278E58D9A0D8}"/>
              </a:ext>
            </a:extLst>
          </p:cNvPr>
          <p:cNvPicPr>
            <a:picLocks noChangeAspect="1"/>
          </p:cNvPicPr>
          <p:nvPr/>
        </p:nvPicPr>
        <p:blipFill>
          <a:blip r:embed="rId5"/>
          <a:stretch>
            <a:fillRect/>
          </a:stretch>
        </p:blipFill>
        <p:spPr>
          <a:xfrm>
            <a:off x="3116569" y="2529119"/>
            <a:ext cx="4442817" cy="3981511"/>
          </a:xfrm>
          <a:prstGeom prst="rect">
            <a:avLst/>
          </a:prstGeom>
        </p:spPr>
      </p:pic>
      <p:pic>
        <p:nvPicPr>
          <p:cNvPr id="6" name="Audio 5">
            <a:hlinkClick r:id="" action="ppaction://media"/>
            <a:extLst>
              <a:ext uri="{FF2B5EF4-FFF2-40B4-BE49-F238E27FC236}">
                <a16:creationId xmlns:a16="http://schemas.microsoft.com/office/drawing/2014/main" id="{0B18A37A-AE0D-440E-B7D3-470F48B12C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5595711"/>
      </p:ext>
    </p:extLst>
  </p:cSld>
  <p:clrMapOvr>
    <a:masterClrMapping/>
  </p:clrMapOvr>
  <mc:AlternateContent xmlns:mc="http://schemas.openxmlformats.org/markup-compatibility/2006" xmlns:p14="http://schemas.microsoft.com/office/powerpoint/2010/main">
    <mc:Choice Requires="p14">
      <p:transition spd="slow" p14:dur="2000" advTm="3912"/>
    </mc:Choice>
    <mc:Fallback xmlns="">
      <p:transition spd="slow" advTm="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WhoShotFirst</a:t>
            </a:r>
            <a:endParaRPr lang="en-US" dirty="0"/>
          </a:p>
          <a:p>
            <a:pPr lvl="1"/>
            <a:r>
              <a:rPr lang="en-US" dirty="0"/>
              <a:t>Han</a:t>
            </a:r>
          </a:p>
          <a:p>
            <a:pPr lvl="1"/>
            <a:r>
              <a:rPr lang="en-US" dirty="0" err="1"/>
              <a:t>Greedo</a:t>
            </a:r>
            <a:endParaRPr lang="en-US" dirty="0"/>
          </a:p>
          <a:p>
            <a:pPr lvl="1"/>
            <a:r>
              <a:rPr lang="en-US" dirty="0"/>
              <a:t>I don’t understand this question.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Which character shot first?</a:t>
            </a:r>
          </a:p>
        </p:txBody>
      </p:sp>
      <p:pic>
        <p:nvPicPr>
          <p:cNvPr id="5" name="Picture 4">
            <a:extLst>
              <a:ext uri="{FF2B5EF4-FFF2-40B4-BE49-F238E27FC236}">
                <a16:creationId xmlns:a16="http://schemas.microsoft.com/office/drawing/2014/main" id="{4EFF2E3A-8D54-4EA3-8354-2299377C8A45}"/>
              </a:ext>
            </a:extLst>
          </p:cNvPr>
          <p:cNvPicPr>
            <a:picLocks noChangeAspect="1"/>
          </p:cNvPicPr>
          <p:nvPr/>
        </p:nvPicPr>
        <p:blipFill>
          <a:blip r:embed="rId5"/>
          <a:stretch>
            <a:fillRect/>
          </a:stretch>
        </p:blipFill>
        <p:spPr>
          <a:xfrm>
            <a:off x="1262495" y="3745057"/>
            <a:ext cx="7734300" cy="1695450"/>
          </a:xfrm>
          <a:prstGeom prst="rect">
            <a:avLst/>
          </a:prstGeom>
        </p:spPr>
      </p:pic>
      <p:pic>
        <p:nvPicPr>
          <p:cNvPr id="10" name="Audio 9">
            <a:hlinkClick r:id="" action="ppaction://media"/>
            <a:extLst>
              <a:ext uri="{FF2B5EF4-FFF2-40B4-BE49-F238E27FC236}">
                <a16:creationId xmlns:a16="http://schemas.microsoft.com/office/drawing/2014/main" id="{D2065FF4-F835-4EA4-BEF8-79F6F0C715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9383400"/>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WhoShotFirst</a:t>
            </a:r>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Which character shot first?</a:t>
            </a:r>
          </a:p>
        </p:txBody>
      </p:sp>
      <p:pic>
        <p:nvPicPr>
          <p:cNvPr id="5" name="Picture 4">
            <a:extLst>
              <a:ext uri="{FF2B5EF4-FFF2-40B4-BE49-F238E27FC236}">
                <a16:creationId xmlns:a16="http://schemas.microsoft.com/office/drawing/2014/main" id="{4EFF2E3A-8D54-4EA3-8354-2299377C8A45}"/>
              </a:ext>
            </a:extLst>
          </p:cNvPr>
          <p:cNvPicPr>
            <a:picLocks noChangeAspect="1"/>
          </p:cNvPicPr>
          <p:nvPr/>
        </p:nvPicPr>
        <p:blipFill>
          <a:blip r:embed="rId5"/>
          <a:stretch>
            <a:fillRect/>
          </a:stretch>
        </p:blipFill>
        <p:spPr>
          <a:xfrm>
            <a:off x="1272886" y="2510639"/>
            <a:ext cx="7734300" cy="1695450"/>
          </a:xfrm>
          <a:prstGeom prst="rect">
            <a:avLst/>
          </a:prstGeom>
        </p:spPr>
      </p:pic>
      <p:pic>
        <p:nvPicPr>
          <p:cNvPr id="7" name="Picture 6">
            <a:extLst>
              <a:ext uri="{FF2B5EF4-FFF2-40B4-BE49-F238E27FC236}">
                <a16:creationId xmlns:a16="http://schemas.microsoft.com/office/drawing/2014/main" id="{830CD3E2-493B-47FE-8078-6264402EAD85}"/>
              </a:ext>
            </a:extLst>
          </p:cNvPr>
          <p:cNvPicPr>
            <a:picLocks noChangeAspect="1"/>
          </p:cNvPicPr>
          <p:nvPr/>
        </p:nvPicPr>
        <p:blipFill>
          <a:blip r:embed="rId6"/>
          <a:stretch>
            <a:fillRect/>
          </a:stretch>
        </p:blipFill>
        <p:spPr>
          <a:xfrm>
            <a:off x="545523" y="4253286"/>
            <a:ext cx="10477500" cy="2343150"/>
          </a:xfrm>
          <a:prstGeom prst="rect">
            <a:avLst/>
          </a:prstGeom>
        </p:spPr>
      </p:pic>
      <p:pic>
        <p:nvPicPr>
          <p:cNvPr id="9" name="Audio 8">
            <a:hlinkClick r:id="" action="ppaction://media"/>
            <a:extLst>
              <a:ext uri="{FF2B5EF4-FFF2-40B4-BE49-F238E27FC236}">
                <a16:creationId xmlns:a16="http://schemas.microsoft.com/office/drawing/2014/main" id="{13F336C7-FA92-4A17-BF81-AD8BD972E2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17290830"/>
      </p:ext>
    </p:extLst>
  </p:cSld>
  <p:clrMapOvr>
    <a:masterClrMapping/>
  </p:clrMapOvr>
  <mc:AlternateContent xmlns:mc="http://schemas.openxmlformats.org/markup-compatibility/2006" xmlns:p14="http://schemas.microsoft.com/office/powerpoint/2010/main">
    <mc:Choice Requires="p14">
      <p:transition spd="slow" p14:dur="2000" advTm="3037"/>
    </mc:Choice>
    <mc:Fallback xmlns="">
      <p:transition spd="slow" advTm="3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FamiliarExpandedUniverse</a:t>
            </a:r>
            <a:endParaRPr lang="en-US" dirty="0"/>
          </a:p>
          <a:p>
            <a:pPr lvl="1"/>
            <a:r>
              <a:rPr lang="en-US" dirty="0"/>
              <a:t>Yes or No responses only</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Familiar with Expanded Universe?</a:t>
            </a:r>
          </a:p>
        </p:txBody>
      </p:sp>
      <p:pic>
        <p:nvPicPr>
          <p:cNvPr id="6" name="Picture 5">
            <a:extLst>
              <a:ext uri="{FF2B5EF4-FFF2-40B4-BE49-F238E27FC236}">
                <a16:creationId xmlns:a16="http://schemas.microsoft.com/office/drawing/2014/main" id="{6736F647-A721-4C78-B6D3-1084BEB69B23}"/>
              </a:ext>
            </a:extLst>
          </p:cNvPr>
          <p:cNvPicPr>
            <a:picLocks noChangeAspect="1"/>
          </p:cNvPicPr>
          <p:nvPr/>
        </p:nvPicPr>
        <p:blipFill>
          <a:blip r:embed="rId5"/>
          <a:stretch>
            <a:fillRect/>
          </a:stretch>
        </p:blipFill>
        <p:spPr>
          <a:xfrm>
            <a:off x="1481570" y="2982623"/>
            <a:ext cx="8667750" cy="1495425"/>
          </a:xfrm>
          <a:prstGeom prst="rect">
            <a:avLst/>
          </a:prstGeom>
        </p:spPr>
      </p:pic>
      <p:pic>
        <p:nvPicPr>
          <p:cNvPr id="7" name="Audio 6">
            <a:hlinkClick r:id="" action="ppaction://media"/>
            <a:extLst>
              <a:ext uri="{FF2B5EF4-FFF2-40B4-BE49-F238E27FC236}">
                <a16:creationId xmlns:a16="http://schemas.microsoft.com/office/drawing/2014/main" id="{2DEBF82F-A257-4447-8E38-209925EC92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3732974"/>
      </p:ext>
    </p:extLst>
  </p:cSld>
  <p:clrMapOvr>
    <a:masterClrMapping/>
  </p:clrMapOvr>
  <mc:AlternateContent xmlns:mc="http://schemas.openxmlformats.org/markup-compatibility/2006" xmlns:p14="http://schemas.microsoft.com/office/powerpoint/2010/main">
    <mc:Choice Requires="p14">
      <p:transition spd="slow" p14:dur="2000" advTm="14437"/>
    </mc:Choice>
    <mc:Fallback xmlns="">
      <p:transition spd="slow" advTm="1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FamiliarExpandedUniverse</a:t>
            </a:r>
            <a:endParaRPr lang="en-US" dirty="0"/>
          </a:p>
          <a:p>
            <a:pPr lvl="1"/>
            <a:r>
              <a:rPr lang="en-US" dirty="0"/>
              <a:t>Yes or No responses only</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Familiar with Expanded Universe?</a:t>
            </a:r>
          </a:p>
        </p:txBody>
      </p:sp>
      <p:pic>
        <p:nvPicPr>
          <p:cNvPr id="6" name="Picture 5">
            <a:extLst>
              <a:ext uri="{FF2B5EF4-FFF2-40B4-BE49-F238E27FC236}">
                <a16:creationId xmlns:a16="http://schemas.microsoft.com/office/drawing/2014/main" id="{6736F647-A721-4C78-B6D3-1084BEB69B23}"/>
              </a:ext>
            </a:extLst>
          </p:cNvPr>
          <p:cNvPicPr>
            <a:picLocks noChangeAspect="1"/>
          </p:cNvPicPr>
          <p:nvPr/>
        </p:nvPicPr>
        <p:blipFill>
          <a:blip r:embed="rId5"/>
          <a:stretch>
            <a:fillRect/>
          </a:stretch>
        </p:blipFill>
        <p:spPr>
          <a:xfrm>
            <a:off x="1481570" y="2982623"/>
            <a:ext cx="8667750" cy="1495425"/>
          </a:xfrm>
          <a:prstGeom prst="rect">
            <a:avLst/>
          </a:prstGeom>
        </p:spPr>
      </p:pic>
      <p:pic>
        <p:nvPicPr>
          <p:cNvPr id="8" name="Picture 7">
            <a:extLst>
              <a:ext uri="{FF2B5EF4-FFF2-40B4-BE49-F238E27FC236}">
                <a16:creationId xmlns:a16="http://schemas.microsoft.com/office/drawing/2014/main" id="{7A990812-67CB-4840-B1BE-ABF61848272E}"/>
              </a:ext>
            </a:extLst>
          </p:cNvPr>
          <p:cNvPicPr>
            <a:picLocks noChangeAspect="1"/>
          </p:cNvPicPr>
          <p:nvPr/>
        </p:nvPicPr>
        <p:blipFill>
          <a:blip r:embed="rId6"/>
          <a:stretch>
            <a:fillRect/>
          </a:stretch>
        </p:blipFill>
        <p:spPr>
          <a:xfrm>
            <a:off x="0" y="4743043"/>
            <a:ext cx="12192000" cy="2079976"/>
          </a:xfrm>
          <a:prstGeom prst="rect">
            <a:avLst/>
          </a:prstGeom>
        </p:spPr>
      </p:pic>
      <p:pic>
        <p:nvPicPr>
          <p:cNvPr id="5" name="Audio 4">
            <a:hlinkClick r:id="" action="ppaction://media"/>
            <a:extLst>
              <a:ext uri="{FF2B5EF4-FFF2-40B4-BE49-F238E27FC236}">
                <a16:creationId xmlns:a16="http://schemas.microsoft.com/office/drawing/2014/main" id="{93116B81-5B63-417E-B2F6-56A71D173E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4637545"/>
      </p:ext>
    </p:extLst>
  </p:cSld>
  <p:clrMapOvr>
    <a:masterClrMapping/>
  </p:clrMapOvr>
  <mc:AlternateContent xmlns:mc="http://schemas.openxmlformats.org/markup-compatibility/2006" xmlns:p14="http://schemas.microsoft.com/office/powerpoint/2010/main">
    <mc:Choice Requires="p14">
      <p:transition spd="slow" p14:dur="2000" advTm="10050"/>
    </mc:Choice>
    <mc:Fallback xmlns="">
      <p:transition spd="slow" advTm="10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FanOfExpandedUniverse</a:t>
            </a:r>
            <a:endParaRPr lang="en-US" dirty="0"/>
          </a:p>
          <a:p>
            <a:pPr lvl="1"/>
            <a:r>
              <a:rPr lang="en-US" dirty="0"/>
              <a:t>Yes or No responses only</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Fan of Expanded Universe?</a:t>
            </a:r>
          </a:p>
        </p:txBody>
      </p:sp>
      <p:pic>
        <p:nvPicPr>
          <p:cNvPr id="5" name="Picture 4">
            <a:extLst>
              <a:ext uri="{FF2B5EF4-FFF2-40B4-BE49-F238E27FC236}">
                <a16:creationId xmlns:a16="http://schemas.microsoft.com/office/drawing/2014/main" id="{FF9CC139-0247-462B-925B-90B41614A231}"/>
              </a:ext>
            </a:extLst>
          </p:cNvPr>
          <p:cNvPicPr>
            <a:picLocks noChangeAspect="1"/>
          </p:cNvPicPr>
          <p:nvPr/>
        </p:nvPicPr>
        <p:blipFill>
          <a:blip r:embed="rId5"/>
          <a:stretch>
            <a:fillRect/>
          </a:stretch>
        </p:blipFill>
        <p:spPr>
          <a:xfrm>
            <a:off x="195262" y="2907637"/>
            <a:ext cx="11801475" cy="3133725"/>
          </a:xfrm>
          <a:prstGeom prst="rect">
            <a:avLst/>
          </a:prstGeom>
        </p:spPr>
      </p:pic>
      <p:pic>
        <p:nvPicPr>
          <p:cNvPr id="8" name="Audio 7">
            <a:hlinkClick r:id="" action="ppaction://media"/>
            <a:extLst>
              <a:ext uri="{FF2B5EF4-FFF2-40B4-BE49-F238E27FC236}">
                <a16:creationId xmlns:a16="http://schemas.microsoft.com/office/drawing/2014/main" id="{02940674-250B-4A68-B7EC-C43F7F9C6B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49835718"/>
      </p:ext>
    </p:extLst>
  </p:cSld>
  <p:clrMapOvr>
    <a:masterClrMapping/>
  </p:clrMapOvr>
  <mc:AlternateContent xmlns:mc="http://schemas.openxmlformats.org/markup-compatibility/2006" xmlns:p14="http://schemas.microsoft.com/office/powerpoint/2010/main">
    <mc:Choice Requires="p14">
      <p:transition spd="slow" p14:dur="2000" advTm="15597"/>
    </mc:Choice>
    <mc:Fallback xmlns="">
      <p:transition spd="slow" advTm="15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FanOfExpandedUniverse</a:t>
            </a:r>
            <a:endParaRPr lang="en-US" dirty="0"/>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Fan of Expanded Universe?</a:t>
            </a:r>
          </a:p>
        </p:txBody>
      </p:sp>
      <p:pic>
        <p:nvPicPr>
          <p:cNvPr id="7" name="Picture 6">
            <a:extLst>
              <a:ext uri="{FF2B5EF4-FFF2-40B4-BE49-F238E27FC236}">
                <a16:creationId xmlns:a16="http://schemas.microsoft.com/office/drawing/2014/main" id="{2BB3DE51-2AB5-4D4F-A49D-3884522A4326}"/>
              </a:ext>
            </a:extLst>
          </p:cNvPr>
          <p:cNvPicPr>
            <a:picLocks noChangeAspect="1"/>
          </p:cNvPicPr>
          <p:nvPr/>
        </p:nvPicPr>
        <p:blipFill>
          <a:blip r:embed="rId5"/>
          <a:stretch>
            <a:fillRect/>
          </a:stretch>
        </p:blipFill>
        <p:spPr>
          <a:xfrm>
            <a:off x="2321935" y="2692723"/>
            <a:ext cx="6520729" cy="3878000"/>
          </a:xfrm>
          <a:prstGeom prst="rect">
            <a:avLst/>
          </a:prstGeom>
        </p:spPr>
      </p:pic>
      <p:pic>
        <p:nvPicPr>
          <p:cNvPr id="6" name="Audio 5">
            <a:hlinkClick r:id="" action="ppaction://media"/>
            <a:extLst>
              <a:ext uri="{FF2B5EF4-FFF2-40B4-BE49-F238E27FC236}">
                <a16:creationId xmlns:a16="http://schemas.microsoft.com/office/drawing/2014/main" id="{134F9BF8-2EA2-4EDB-9FFC-1FE6E4C50B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76279943"/>
      </p:ext>
    </p:extLst>
  </p:cSld>
  <p:clrMapOvr>
    <a:masterClrMapping/>
  </p:clrMapOvr>
  <mc:AlternateContent xmlns:mc="http://schemas.openxmlformats.org/markup-compatibility/2006" xmlns:p14="http://schemas.microsoft.com/office/powerpoint/2010/main">
    <mc:Choice Requires="p14">
      <p:transition spd="slow" p14:dur="2000" advTm="2844"/>
    </mc:Choice>
    <mc:Fallback xmlns="">
      <p:transition spd="slow" advTm="2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Data Preparation</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344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FanOfStarTrek</a:t>
            </a:r>
            <a:endParaRPr lang="en-US" dirty="0"/>
          </a:p>
          <a:p>
            <a:pPr lvl="1"/>
            <a:r>
              <a:rPr lang="en-US" dirty="0"/>
              <a:t>Yes or No responses only</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Fan of Star Trek franchise?</a:t>
            </a:r>
          </a:p>
        </p:txBody>
      </p:sp>
      <p:pic>
        <p:nvPicPr>
          <p:cNvPr id="5" name="Picture 4">
            <a:extLst>
              <a:ext uri="{FF2B5EF4-FFF2-40B4-BE49-F238E27FC236}">
                <a16:creationId xmlns:a16="http://schemas.microsoft.com/office/drawing/2014/main" id="{B9D7F85B-F563-4DDD-84AD-696BA6EDD302}"/>
              </a:ext>
            </a:extLst>
          </p:cNvPr>
          <p:cNvPicPr>
            <a:picLocks noChangeAspect="1"/>
          </p:cNvPicPr>
          <p:nvPr/>
        </p:nvPicPr>
        <p:blipFill>
          <a:blip r:embed="rId5"/>
          <a:stretch>
            <a:fillRect/>
          </a:stretch>
        </p:blipFill>
        <p:spPr>
          <a:xfrm>
            <a:off x="1956955" y="3429000"/>
            <a:ext cx="7696200" cy="1647825"/>
          </a:xfrm>
          <a:prstGeom prst="rect">
            <a:avLst/>
          </a:prstGeom>
        </p:spPr>
      </p:pic>
      <p:pic>
        <p:nvPicPr>
          <p:cNvPr id="14" name="Audio 13">
            <a:hlinkClick r:id="" action="ppaction://media"/>
            <a:extLst>
              <a:ext uri="{FF2B5EF4-FFF2-40B4-BE49-F238E27FC236}">
                <a16:creationId xmlns:a16="http://schemas.microsoft.com/office/drawing/2014/main" id="{452757B3-C1B4-4513-951A-4D88B6960D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2812234"/>
      </p:ext>
    </p:extLst>
  </p:cSld>
  <p:clrMapOvr>
    <a:masterClrMapping/>
  </p:clrMapOvr>
  <mc:AlternateContent xmlns:mc="http://schemas.openxmlformats.org/markup-compatibility/2006" xmlns:p14="http://schemas.microsoft.com/office/powerpoint/2010/main">
    <mc:Choice Requires="p14">
      <p:transition spd="slow" p14:dur="2000" advTm="19669"/>
    </mc:Choice>
    <mc:Fallback xmlns="">
      <p:transition spd="slow" advTm="1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FanOfStarTrek</a:t>
            </a:r>
            <a:endParaRPr lang="en-US" dirty="0"/>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Fan of Star Trek franchise?</a:t>
            </a:r>
          </a:p>
        </p:txBody>
      </p:sp>
      <p:pic>
        <p:nvPicPr>
          <p:cNvPr id="6" name="Picture 5">
            <a:extLst>
              <a:ext uri="{FF2B5EF4-FFF2-40B4-BE49-F238E27FC236}">
                <a16:creationId xmlns:a16="http://schemas.microsoft.com/office/drawing/2014/main" id="{9C19876A-2B2E-4A7E-AF11-8B2CBCD4F20B}"/>
              </a:ext>
            </a:extLst>
          </p:cNvPr>
          <p:cNvPicPr>
            <a:picLocks noChangeAspect="1"/>
          </p:cNvPicPr>
          <p:nvPr/>
        </p:nvPicPr>
        <p:blipFill>
          <a:blip r:embed="rId5"/>
          <a:stretch>
            <a:fillRect/>
          </a:stretch>
        </p:blipFill>
        <p:spPr>
          <a:xfrm>
            <a:off x="677334" y="3137621"/>
            <a:ext cx="10782300" cy="2390775"/>
          </a:xfrm>
          <a:prstGeom prst="rect">
            <a:avLst/>
          </a:prstGeom>
        </p:spPr>
      </p:pic>
      <p:pic>
        <p:nvPicPr>
          <p:cNvPr id="5" name="Audio 4">
            <a:hlinkClick r:id="" action="ppaction://media"/>
            <a:extLst>
              <a:ext uri="{FF2B5EF4-FFF2-40B4-BE49-F238E27FC236}">
                <a16:creationId xmlns:a16="http://schemas.microsoft.com/office/drawing/2014/main" id="{2B96D273-847E-43D6-9F1C-FEAC998871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4991202"/>
      </p:ext>
    </p:extLst>
  </p:cSld>
  <p:clrMapOvr>
    <a:masterClrMapping/>
  </p:clrMapOvr>
  <mc:AlternateContent xmlns:mc="http://schemas.openxmlformats.org/markup-compatibility/2006" xmlns:p14="http://schemas.microsoft.com/office/powerpoint/2010/main">
    <mc:Choice Requires="p14">
      <p:transition spd="slow" p14:dur="2000" advTm="2552"/>
    </mc:Choice>
    <mc:Fallback xmlns="">
      <p:transition spd="slow" advTm="2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FanOfStarTrek</a:t>
            </a:r>
            <a:endParaRPr lang="en-US" dirty="0"/>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Fan of Star Trek franchise?</a:t>
            </a:r>
          </a:p>
        </p:txBody>
      </p:sp>
      <p:pic>
        <p:nvPicPr>
          <p:cNvPr id="5" name="Picture 4">
            <a:extLst>
              <a:ext uri="{FF2B5EF4-FFF2-40B4-BE49-F238E27FC236}">
                <a16:creationId xmlns:a16="http://schemas.microsoft.com/office/drawing/2014/main" id="{C5106AB2-07AA-46B9-9456-0EAF41ABD8DC}"/>
              </a:ext>
            </a:extLst>
          </p:cNvPr>
          <p:cNvPicPr>
            <a:picLocks noChangeAspect="1"/>
          </p:cNvPicPr>
          <p:nvPr/>
        </p:nvPicPr>
        <p:blipFill>
          <a:blip r:embed="rId5"/>
          <a:stretch>
            <a:fillRect/>
          </a:stretch>
        </p:blipFill>
        <p:spPr>
          <a:xfrm>
            <a:off x="2127538" y="2510639"/>
            <a:ext cx="6881380" cy="4206147"/>
          </a:xfrm>
          <a:prstGeom prst="rect">
            <a:avLst/>
          </a:prstGeom>
        </p:spPr>
      </p:pic>
      <p:pic>
        <p:nvPicPr>
          <p:cNvPr id="7" name="Audio 6">
            <a:hlinkClick r:id="" action="ppaction://media"/>
            <a:extLst>
              <a:ext uri="{FF2B5EF4-FFF2-40B4-BE49-F238E27FC236}">
                <a16:creationId xmlns:a16="http://schemas.microsoft.com/office/drawing/2014/main" id="{9D69127B-9FFB-48D0-8A7E-9CA0A4EEA6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34985337"/>
      </p:ext>
    </p:extLst>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&lt;Demographic&gt; (Gender, Age, </a:t>
            </a:r>
            <a:r>
              <a:rPr lang="en-US" dirty="0" err="1"/>
              <a:t>HouseholdIncome</a:t>
            </a:r>
            <a:r>
              <a:rPr lang="en-US" dirty="0"/>
              <a:t>, Education, Location)</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6" name="Picture 5">
            <a:extLst>
              <a:ext uri="{FF2B5EF4-FFF2-40B4-BE49-F238E27FC236}">
                <a16:creationId xmlns:a16="http://schemas.microsoft.com/office/drawing/2014/main" id="{E98AF861-BC8E-4BFA-8848-F614ECF5DE92}"/>
              </a:ext>
            </a:extLst>
          </p:cNvPr>
          <p:cNvPicPr>
            <a:picLocks noChangeAspect="1"/>
          </p:cNvPicPr>
          <p:nvPr/>
        </p:nvPicPr>
        <p:blipFill>
          <a:blip r:embed="rId5"/>
          <a:stretch>
            <a:fillRect/>
          </a:stretch>
        </p:blipFill>
        <p:spPr>
          <a:xfrm>
            <a:off x="904009" y="2794721"/>
            <a:ext cx="4648200" cy="1704975"/>
          </a:xfrm>
          <a:prstGeom prst="rect">
            <a:avLst/>
          </a:prstGeom>
        </p:spPr>
      </p:pic>
      <p:pic>
        <p:nvPicPr>
          <p:cNvPr id="7" name="Picture 6">
            <a:extLst>
              <a:ext uri="{FF2B5EF4-FFF2-40B4-BE49-F238E27FC236}">
                <a16:creationId xmlns:a16="http://schemas.microsoft.com/office/drawing/2014/main" id="{1239D51D-D826-4A0C-A3B5-6392BACA0D56}"/>
              </a:ext>
            </a:extLst>
          </p:cNvPr>
          <p:cNvPicPr>
            <a:picLocks noChangeAspect="1"/>
          </p:cNvPicPr>
          <p:nvPr/>
        </p:nvPicPr>
        <p:blipFill>
          <a:blip r:embed="rId6"/>
          <a:stretch>
            <a:fillRect/>
          </a:stretch>
        </p:blipFill>
        <p:spPr>
          <a:xfrm>
            <a:off x="6486699" y="2815503"/>
            <a:ext cx="4648200" cy="3981709"/>
          </a:xfrm>
          <a:prstGeom prst="rect">
            <a:avLst/>
          </a:prstGeom>
        </p:spPr>
      </p:pic>
      <p:pic>
        <p:nvPicPr>
          <p:cNvPr id="10" name="Audio 9">
            <a:hlinkClick r:id="" action="ppaction://media"/>
            <a:extLst>
              <a:ext uri="{FF2B5EF4-FFF2-40B4-BE49-F238E27FC236}">
                <a16:creationId xmlns:a16="http://schemas.microsoft.com/office/drawing/2014/main" id="{51D49673-EA40-4137-A121-9B1DDA772D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84990813"/>
      </p:ext>
    </p:extLst>
  </p:cSld>
  <p:clrMapOvr>
    <a:masterClrMapping/>
  </p:clrMapOvr>
  <mc:AlternateContent xmlns:mc="http://schemas.openxmlformats.org/markup-compatibility/2006" xmlns:p14="http://schemas.microsoft.com/office/powerpoint/2010/main">
    <mc:Choice Requires="p14">
      <p:transition spd="slow" p14:dur="2000" advTm="18373"/>
    </mc:Choice>
    <mc:Fallback xmlns="">
      <p:transition spd="slow" advTm="18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&lt;Demographic&gt; (Gender, Age, </a:t>
            </a:r>
            <a:r>
              <a:rPr lang="en-US" dirty="0" err="1"/>
              <a:t>HouseholdIncome</a:t>
            </a:r>
            <a:r>
              <a:rPr lang="en-US" dirty="0"/>
              <a:t>, Education, Location)</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5" name="Picture 4">
            <a:extLst>
              <a:ext uri="{FF2B5EF4-FFF2-40B4-BE49-F238E27FC236}">
                <a16:creationId xmlns:a16="http://schemas.microsoft.com/office/drawing/2014/main" id="{44E37766-AFA1-4960-A420-5A03DCC48676}"/>
              </a:ext>
            </a:extLst>
          </p:cNvPr>
          <p:cNvPicPr>
            <a:picLocks noChangeAspect="1"/>
          </p:cNvPicPr>
          <p:nvPr/>
        </p:nvPicPr>
        <p:blipFill>
          <a:blip r:embed="rId5"/>
          <a:stretch>
            <a:fillRect/>
          </a:stretch>
        </p:blipFill>
        <p:spPr>
          <a:xfrm>
            <a:off x="3086217" y="2770015"/>
            <a:ext cx="4395238" cy="3767347"/>
          </a:xfrm>
          <a:prstGeom prst="rect">
            <a:avLst/>
          </a:prstGeom>
        </p:spPr>
      </p:pic>
      <p:pic>
        <p:nvPicPr>
          <p:cNvPr id="6" name="Audio 5">
            <a:hlinkClick r:id="" action="ppaction://media"/>
            <a:extLst>
              <a:ext uri="{FF2B5EF4-FFF2-40B4-BE49-F238E27FC236}">
                <a16:creationId xmlns:a16="http://schemas.microsoft.com/office/drawing/2014/main" id="{5019A76F-2C54-4CB4-8D52-FCCF78D037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34395504"/>
      </p:ext>
    </p:extLst>
  </p:cSld>
  <p:clrMapOvr>
    <a:masterClrMapping/>
  </p:clrMapOvr>
  <mc:AlternateContent xmlns:mc="http://schemas.openxmlformats.org/markup-compatibility/2006" xmlns:p14="http://schemas.microsoft.com/office/powerpoint/2010/main">
    <mc:Choice Requires="p14">
      <p:transition spd="slow" p14:dur="2000" advTm="12126"/>
    </mc:Choice>
    <mc:Fallback xmlns="">
      <p:transition spd="slow" advTm="1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Gender</a:t>
            </a:r>
          </a:p>
          <a:p>
            <a:pPr lvl="1"/>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6" name="Picture 5">
            <a:extLst>
              <a:ext uri="{FF2B5EF4-FFF2-40B4-BE49-F238E27FC236}">
                <a16:creationId xmlns:a16="http://schemas.microsoft.com/office/drawing/2014/main" id="{134671B9-4F72-458B-9771-9DD384B180E5}"/>
              </a:ext>
            </a:extLst>
          </p:cNvPr>
          <p:cNvPicPr>
            <a:picLocks noChangeAspect="1"/>
          </p:cNvPicPr>
          <p:nvPr/>
        </p:nvPicPr>
        <p:blipFill>
          <a:blip r:embed="rId5"/>
          <a:stretch>
            <a:fillRect/>
          </a:stretch>
        </p:blipFill>
        <p:spPr>
          <a:xfrm>
            <a:off x="2419350" y="2510639"/>
            <a:ext cx="7115175" cy="1857375"/>
          </a:xfrm>
          <a:prstGeom prst="rect">
            <a:avLst/>
          </a:prstGeom>
        </p:spPr>
      </p:pic>
      <p:pic>
        <p:nvPicPr>
          <p:cNvPr id="7" name="Picture 6">
            <a:extLst>
              <a:ext uri="{FF2B5EF4-FFF2-40B4-BE49-F238E27FC236}">
                <a16:creationId xmlns:a16="http://schemas.microsoft.com/office/drawing/2014/main" id="{F778DC66-B91B-47F9-8EEC-715AA3D580A6}"/>
              </a:ext>
            </a:extLst>
          </p:cNvPr>
          <p:cNvPicPr>
            <a:picLocks noChangeAspect="1"/>
          </p:cNvPicPr>
          <p:nvPr/>
        </p:nvPicPr>
        <p:blipFill>
          <a:blip r:embed="rId6"/>
          <a:stretch>
            <a:fillRect/>
          </a:stretch>
        </p:blipFill>
        <p:spPr>
          <a:xfrm>
            <a:off x="2419350" y="4460069"/>
            <a:ext cx="7124700" cy="2143125"/>
          </a:xfrm>
          <a:prstGeom prst="rect">
            <a:avLst/>
          </a:prstGeom>
        </p:spPr>
      </p:pic>
      <p:pic>
        <p:nvPicPr>
          <p:cNvPr id="8" name="Audio 7">
            <a:hlinkClick r:id="" action="ppaction://media"/>
            <a:extLst>
              <a:ext uri="{FF2B5EF4-FFF2-40B4-BE49-F238E27FC236}">
                <a16:creationId xmlns:a16="http://schemas.microsoft.com/office/drawing/2014/main" id="{03D03EF9-2F8F-4A2B-8536-323E63CB0E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26934351"/>
      </p:ext>
    </p:extLst>
  </p:cSld>
  <p:clrMapOvr>
    <a:masterClrMapping/>
  </p:clrMapOvr>
  <mc:AlternateContent xmlns:mc="http://schemas.openxmlformats.org/markup-compatibility/2006" xmlns:p14="http://schemas.microsoft.com/office/powerpoint/2010/main">
    <mc:Choice Requires="p14">
      <p:transition spd="slow" p14:dur="2000" advTm="12528"/>
    </mc:Choice>
    <mc:Fallback xmlns="">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Age</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5" name="Picture 4">
            <a:extLst>
              <a:ext uri="{FF2B5EF4-FFF2-40B4-BE49-F238E27FC236}">
                <a16:creationId xmlns:a16="http://schemas.microsoft.com/office/drawing/2014/main" id="{A4785F6E-9621-424B-8FCB-3EBC88C3F305}"/>
              </a:ext>
            </a:extLst>
          </p:cNvPr>
          <p:cNvPicPr>
            <a:picLocks noChangeAspect="1"/>
          </p:cNvPicPr>
          <p:nvPr/>
        </p:nvPicPr>
        <p:blipFill>
          <a:blip r:embed="rId5"/>
          <a:stretch>
            <a:fillRect/>
          </a:stretch>
        </p:blipFill>
        <p:spPr>
          <a:xfrm>
            <a:off x="1627159" y="2662671"/>
            <a:ext cx="6867525" cy="2343150"/>
          </a:xfrm>
          <a:prstGeom prst="rect">
            <a:avLst/>
          </a:prstGeom>
        </p:spPr>
      </p:pic>
      <p:pic>
        <p:nvPicPr>
          <p:cNvPr id="7" name="Audio 6">
            <a:hlinkClick r:id="" action="ppaction://media"/>
            <a:extLst>
              <a:ext uri="{FF2B5EF4-FFF2-40B4-BE49-F238E27FC236}">
                <a16:creationId xmlns:a16="http://schemas.microsoft.com/office/drawing/2014/main" id="{58F52F9B-0FBA-431A-B30B-8136FD5B64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20844086"/>
      </p:ext>
    </p:extLst>
  </p:cSld>
  <p:clrMapOvr>
    <a:masterClrMapping/>
  </p:clrMapOvr>
  <mc:AlternateContent xmlns:mc="http://schemas.openxmlformats.org/markup-compatibility/2006" xmlns:p14="http://schemas.microsoft.com/office/powerpoint/2010/main">
    <mc:Choice Requires="p14">
      <p:transition spd="slow" p14:dur="2000" advTm="22869"/>
    </mc:Choice>
    <mc:Fallback xmlns="">
      <p:transition spd="slow" advTm="2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normAutofit/>
          </a:bodyPr>
          <a:lstStyle/>
          <a:p>
            <a:r>
              <a:rPr lang="en-US" dirty="0"/>
              <a:t>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6" name="Picture 5">
            <a:extLst>
              <a:ext uri="{FF2B5EF4-FFF2-40B4-BE49-F238E27FC236}">
                <a16:creationId xmlns:a16="http://schemas.microsoft.com/office/drawing/2014/main" id="{253274A2-F221-4F71-AC81-0B1D7412A9C7}"/>
              </a:ext>
            </a:extLst>
          </p:cNvPr>
          <p:cNvPicPr>
            <a:picLocks noChangeAspect="1"/>
          </p:cNvPicPr>
          <p:nvPr/>
        </p:nvPicPr>
        <p:blipFill>
          <a:blip r:embed="rId5"/>
          <a:stretch>
            <a:fillRect/>
          </a:stretch>
        </p:blipFill>
        <p:spPr>
          <a:xfrm>
            <a:off x="1641918" y="2685184"/>
            <a:ext cx="6896100" cy="2609850"/>
          </a:xfrm>
          <a:prstGeom prst="rect">
            <a:avLst/>
          </a:prstGeom>
        </p:spPr>
      </p:pic>
      <p:pic>
        <p:nvPicPr>
          <p:cNvPr id="7" name="Audio 6">
            <a:hlinkClick r:id="" action="ppaction://media"/>
            <a:extLst>
              <a:ext uri="{FF2B5EF4-FFF2-40B4-BE49-F238E27FC236}">
                <a16:creationId xmlns:a16="http://schemas.microsoft.com/office/drawing/2014/main" id="{DCEDAF17-76D2-4E31-B867-9F070EF229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8400844"/>
      </p:ext>
    </p:extLst>
  </p:cSld>
  <p:clrMapOvr>
    <a:masterClrMapping/>
  </p:clrMapOvr>
  <mc:AlternateContent xmlns:mc="http://schemas.openxmlformats.org/markup-compatibility/2006" xmlns:p14="http://schemas.microsoft.com/office/powerpoint/2010/main">
    <mc:Choice Requires="p14">
      <p:transition spd="slow" p14:dur="2000" advTm="2759"/>
    </mc:Choice>
    <mc:Fallback xmlns="">
      <p:transition spd="slow" advTm="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normAutofit/>
          </a:bodyPr>
          <a:lstStyle/>
          <a:p>
            <a:r>
              <a:rPr lang="en-US" dirty="0"/>
              <a:t>No issue in other demographics (</a:t>
            </a:r>
            <a:r>
              <a:rPr lang="en-US" dirty="0" err="1"/>
              <a:t>HouseholdIncome</a:t>
            </a:r>
            <a:r>
              <a:rPr lang="en-US" dirty="0"/>
              <a:t>, Education, Location)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Respondent’s Demographics</a:t>
            </a:r>
          </a:p>
        </p:txBody>
      </p:sp>
      <p:pic>
        <p:nvPicPr>
          <p:cNvPr id="7" name="Audio 6">
            <a:hlinkClick r:id="" action="ppaction://media"/>
            <a:extLst>
              <a:ext uri="{FF2B5EF4-FFF2-40B4-BE49-F238E27FC236}">
                <a16:creationId xmlns:a16="http://schemas.microsoft.com/office/drawing/2014/main" id="{2B8626FB-8660-4279-926E-CB746D5859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19576587"/>
      </p:ext>
    </p:extLst>
  </p:cSld>
  <p:clrMapOvr>
    <a:masterClrMapping/>
  </p:clrMapOvr>
  <mc:AlternateContent xmlns:mc="http://schemas.openxmlformats.org/markup-compatibility/2006" xmlns:p14="http://schemas.microsoft.com/office/powerpoint/2010/main">
    <mc:Choice Requires="p14">
      <p:transition spd="slow" p14:dur="2000" advTm="5791"/>
    </mc:Choice>
    <mc:Fallback xmlns="">
      <p:transition spd="slow" advTm="5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End</a:t>
            </a:r>
            <a:br>
              <a:rPr lang="en-US" dirty="0"/>
            </a:br>
            <a:r>
              <a:rPr lang="en-US" dirty="0"/>
              <a:t>of Data Preparation</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19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Importing dataset to pandas</a:t>
            </a:r>
          </a:p>
          <a:p>
            <a:pPr lvl="1"/>
            <a:r>
              <a:rPr lang="en-US" dirty="0"/>
              <a:t>Skip the first row: </a:t>
            </a:r>
            <a:r>
              <a:rPr lang="en-US" dirty="0" err="1"/>
              <a:t>skiprows</a:t>
            </a:r>
            <a:r>
              <a:rPr lang="en-US" dirty="0"/>
              <a:t> = 1</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Reading dataset</a:t>
            </a:r>
          </a:p>
        </p:txBody>
      </p:sp>
      <p:pic>
        <p:nvPicPr>
          <p:cNvPr id="6" name="Picture 5">
            <a:extLst>
              <a:ext uri="{FF2B5EF4-FFF2-40B4-BE49-F238E27FC236}">
                <a16:creationId xmlns:a16="http://schemas.microsoft.com/office/drawing/2014/main" id="{D06BF0E1-6213-4BBE-9B38-E7BCDAF25555}"/>
              </a:ext>
            </a:extLst>
          </p:cNvPr>
          <p:cNvPicPr>
            <a:picLocks noChangeAspect="1"/>
          </p:cNvPicPr>
          <p:nvPr/>
        </p:nvPicPr>
        <p:blipFill>
          <a:blip r:embed="rId5"/>
          <a:stretch>
            <a:fillRect/>
          </a:stretch>
        </p:blipFill>
        <p:spPr>
          <a:xfrm>
            <a:off x="2694430" y="3677112"/>
            <a:ext cx="4562475" cy="847725"/>
          </a:xfrm>
          <a:prstGeom prst="rect">
            <a:avLst/>
          </a:prstGeom>
        </p:spPr>
      </p:pic>
      <p:pic>
        <p:nvPicPr>
          <p:cNvPr id="7" name="Audio 6">
            <a:hlinkClick r:id="" action="ppaction://media"/>
            <a:extLst>
              <a:ext uri="{FF2B5EF4-FFF2-40B4-BE49-F238E27FC236}">
                <a16:creationId xmlns:a16="http://schemas.microsoft.com/office/drawing/2014/main" id="{77D221C8-E548-4E58-8227-F40DEABFA7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50275684"/>
      </p:ext>
    </p:extLst>
  </p:cSld>
  <p:clrMapOvr>
    <a:masterClrMapping/>
  </p:clrMapOvr>
  <mc:AlternateContent xmlns:mc="http://schemas.openxmlformats.org/markup-compatibility/2006" xmlns:p14="http://schemas.microsoft.com/office/powerpoint/2010/main">
    <mc:Choice Requires="p14">
      <p:transition spd="slow" p14:dur="2000" advTm="7107"/>
    </mc:Choice>
    <mc:Fallback xmlns="">
      <p:transition spd="slow" advTm="7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69538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Exploration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Use visualization charts</a:t>
            </a:r>
          </a:p>
          <a:p>
            <a:pPr lvl="1"/>
            <a:r>
              <a:rPr lang="en-US" dirty="0"/>
              <a:t>Graph </a:t>
            </a:r>
          </a:p>
          <a:p>
            <a:pPr marL="0" indent="0">
              <a:buNone/>
            </a:pPr>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pic>
        <p:nvPicPr>
          <p:cNvPr id="6" name="Picture 5">
            <a:extLst>
              <a:ext uri="{FF2B5EF4-FFF2-40B4-BE49-F238E27FC236}">
                <a16:creationId xmlns:a16="http://schemas.microsoft.com/office/drawing/2014/main" id="{B8C3E474-5294-47FB-998C-32899320AC92}"/>
              </a:ext>
            </a:extLst>
          </p:cNvPr>
          <p:cNvPicPr>
            <a:picLocks noChangeAspect="1"/>
          </p:cNvPicPr>
          <p:nvPr/>
        </p:nvPicPr>
        <p:blipFill>
          <a:blip r:embed="rId5"/>
          <a:stretch>
            <a:fillRect/>
          </a:stretch>
        </p:blipFill>
        <p:spPr>
          <a:xfrm>
            <a:off x="2121960" y="2977227"/>
            <a:ext cx="3605072" cy="3429000"/>
          </a:xfrm>
          <a:prstGeom prst="rect">
            <a:avLst/>
          </a:prstGeom>
        </p:spPr>
      </p:pic>
      <p:pic>
        <p:nvPicPr>
          <p:cNvPr id="9" name="Audio 8">
            <a:hlinkClick r:id="" action="ppaction://media"/>
            <a:extLst>
              <a:ext uri="{FF2B5EF4-FFF2-40B4-BE49-F238E27FC236}">
                <a16:creationId xmlns:a16="http://schemas.microsoft.com/office/drawing/2014/main" id="{6D6F354A-D8AF-4D52-8DF2-45EAD126BD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5483843"/>
      </p:ext>
    </p:extLst>
  </p:cSld>
  <p:clrMapOvr>
    <a:masterClrMapping/>
  </p:clrMapOvr>
  <mc:AlternateContent xmlns:mc="http://schemas.openxmlformats.org/markup-compatibility/2006" xmlns:p14="http://schemas.microsoft.com/office/powerpoint/2010/main">
    <mc:Choice Requires="p14">
      <p:transition spd="slow" p14:dur="2000" advTm="16370"/>
    </mc:Choice>
    <mc:Fallback xmlns="">
      <p:transition spd="slow" advTm="1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Exploration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Use visualization charts</a:t>
            </a:r>
          </a:p>
          <a:p>
            <a:pPr lvl="1"/>
            <a:r>
              <a:rPr lang="en-US" dirty="0"/>
              <a:t>Pie chart</a:t>
            </a:r>
          </a:p>
          <a:p>
            <a:pPr marL="0" indent="0">
              <a:buNone/>
            </a:pPr>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pic>
        <p:nvPicPr>
          <p:cNvPr id="5" name="Picture 4">
            <a:extLst>
              <a:ext uri="{FF2B5EF4-FFF2-40B4-BE49-F238E27FC236}">
                <a16:creationId xmlns:a16="http://schemas.microsoft.com/office/drawing/2014/main" id="{872AE007-3205-499D-8FB6-00A7F9C16A8F}"/>
              </a:ext>
            </a:extLst>
          </p:cNvPr>
          <p:cNvPicPr>
            <a:picLocks noChangeAspect="1"/>
          </p:cNvPicPr>
          <p:nvPr/>
        </p:nvPicPr>
        <p:blipFill>
          <a:blip r:embed="rId5"/>
          <a:stretch>
            <a:fillRect/>
          </a:stretch>
        </p:blipFill>
        <p:spPr>
          <a:xfrm>
            <a:off x="2074284" y="3111212"/>
            <a:ext cx="6734175" cy="3295650"/>
          </a:xfrm>
          <a:prstGeom prst="rect">
            <a:avLst/>
          </a:prstGeom>
        </p:spPr>
      </p:pic>
      <p:pic>
        <p:nvPicPr>
          <p:cNvPr id="7" name="Audio 6">
            <a:hlinkClick r:id="" action="ppaction://media"/>
            <a:extLst>
              <a:ext uri="{FF2B5EF4-FFF2-40B4-BE49-F238E27FC236}">
                <a16:creationId xmlns:a16="http://schemas.microsoft.com/office/drawing/2014/main" id="{6FE87170-9BEB-475F-92E8-7F02FF98CC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1876306"/>
      </p:ext>
    </p:extLst>
  </p:cSld>
  <p:clrMapOvr>
    <a:masterClrMapping/>
  </p:clrMapOvr>
  <mc:AlternateContent xmlns:mc="http://schemas.openxmlformats.org/markup-compatibility/2006" xmlns:p14="http://schemas.microsoft.com/office/powerpoint/2010/main">
    <mc:Choice Requires="p14">
      <p:transition spd="slow" p14:dur="2000" advTm="10033"/>
    </mc:Choice>
    <mc:Fallback xmlns="">
      <p:transition spd="slow" advTm="1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Exploration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Target features – Respondent’s demographics</a:t>
            </a:r>
          </a:p>
          <a:p>
            <a:pPr lvl="1"/>
            <a:r>
              <a:rPr lang="en-US" dirty="0"/>
              <a:t>Each of the features against one demographic at a time</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graphicFrame>
        <p:nvGraphicFramePr>
          <p:cNvPr id="9" name="Table 9">
            <a:extLst>
              <a:ext uri="{FF2B5EF4-FFF2-40B4-BE49-F238E27FC236}">
                <a16:creationId xmlns:a16="http://schemas.microsoft.com/office/drawing/2014/main" id="{BCB76F72-FAB6-4AA1-9F95-3B4F04A4365F}"/>
              </a:ext>
            </a:extLst>
          </p:cNvPr>
          <p:cNvGraphicFramePr>
            <a:graphicFrameLocks noGrp="1"/>
          </p:cNvGraphicFramePr>
          <p:nvPr>
            <p:extLst>
              <p:ext uri="{D42A27DB-BD31-4B8C-83A1-F6EECF244321}">
                <p14:modId xmlns:p14="http://schemas.microsoft.com/office/powerpoint/2010/main" val="1128947726"/>
              </p:ext>
            </p:extLst>
          </p:nvPr>
        </p:nvGraphicFramePr>
        <p:xfrm>
          <a:off x="1619135" y="2902101"/>
          <a:ext cx="7919720" cy="3807613"/>
        </p:xfrm>
        <a:graphic>
          <a:graphicData uri="http://schemas.openxmlformats.org/drawingml/2006/table">
            <a:tbl>
              <a:tblPr firstRow="1" bandRow="1">
                <a:tableStyleId>{5C22544A-7EE6-4342-B048-85BDC9FD1C3A}</a:tableStyleId>
              </a:tblPr>
              <a:tblGrid>
                <a:gridCol w="3959860">
                  <a:extLst>
                    <a:ext uri="{9D8B030D-6E8A-4147-A177-3AD203B41FA5}">
                      <a16:colId xmlns:a16="http://schemas.microsoft.com/office/drawing/2014/main" val="3242719562"/>
                    </a:ext>
                  </a:extLst>
                </a:gridCol>
                <a:gridCol w="3959860">
                  <a:extLst>
                    <a:ext uri="{9D8B030D-6E8A-4147-A177-3AD203B41FA5}">
                      <a16:colId xmlns:a16="http://schemas.microsoft.com/office/drawing/2014/main" val="2323001408"/>
                    </a:ext>
                  </a:extLst>
                </a:gridCol>
              </a:tblGrid>
              <a:tr h="193862">
                <a:tc>
                  <a:txBody>
                    <a:bodyPr/>
                    <a:lstStyle/>
                    <a:p>
                      <a:r>
                        <a:rPr lang="en-US" dirty="0"/>
                        <a:t>Question</a:t>
                      </a:r>
                    </a:p>
                  </a:txBody>
                  <a:tcPr/>
                </a:tc>
                <a:tc>
                  <a:txBody>
                    <a:bodyPr/>
                    <a:lstStyle/>
                    <a:p>
                      <a:r>
                        <a:rPr lang="en-US" dirty="0"/>
                        <a:t>Demographic</a:t>
                      </a:r>
                    </a:p>
                  </a:txBody>
                  <a:tcPr/>
                </a:tc>
                <a:extLst>
                  <a:ext uri="{0D108BD9-81ED-4DB2-BD59-A6C34878D82A}">
                    <a16:rowId xmlns:a16="http://schemas.microsoft.com/office/drawing/2014/main" val="860626180"/>
                  </a:ext>
                </a:extLst>
              </a:tr>
              <a:tr h="193862">
                <a:tc rowSpan="5">
                  <a:txBody>
                    <a:bodyPr/>
                    <a:lstStyle/>
                    <a:p>
                      <a:r>
                        <a:rPr lang="en-US" dirty="0"/>
                        <a:t>Have you seen Star Wars?</a:t>
                      </a:r>
                    </a:p>
                  </a:txBody>
                  <a:tcPr/>
                </a:tc>
                <a:tc>
                  <a:txBody>
                    <a:bodyPr/>
                    <a:lstStyle/>
                    <a:p>
                      <a:r>
                        <a:rPr lang="en-US" dirty="0"/>
                        <a:t>Gender</a:t>
                      </a:r>
                    </a:p>
                  </a:txBody>
                  <a:tcPr/>
                </a:tc>
                <a:extLst>
                  <a:ext uri="{0D108BD9-81ED-4DB2-BD59-A6C34878D82A}">
                    <a16:rowId xmlns:a16="http://schemas.microsoft.com/office/drawing/2014/main" val="1275133965"/>
                  </a:ext>
                </a:extLst>
              </a:tr>
              <a:tr h="193862">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Age</a:t>
                      </a:r>
                    </a:p>
                  </a:txBody>
                  <a:tcPr/>
                </a:tc>
                <a:extLst>
                  <a:ext uri="{0D108BD9-81ED-4DB2-BD59-A6C34878D82A}">
                    <a16:rowId xmlns:a16="http://schemas.microsoft.com/office/drawing/2014/main" val="2727175345"/>
                  </a:ext>
                </a:extLst>
              </a:tr>
              <a:tr h="193862">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Household Income</a:t>
                      </a:r>
                    </a:p>
                  </a:txBody>
                  <a:tcPr/>
                </a:tc>
                <a:extLst>
                  <a:ext uri="{0D108BD9-81ED-4DB2-BD59-A6C34878D82A}">
                    <a16:rowId xmlns:a16="http://schemas.microsoft.com/office/drawing/2014/main" val="4166628278"/>
                  </a:ext>
                </a:extLst>
              </a:tr>
              <a:tr h="193862">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Education</a:t>
                      </a:r>
                    </a:p>
                  </a:txBody>
                  <a:tcPr/>
                </a:tc>
                <a:extLst>
                  <a:ext uri="{0D108BD9-81ED-4DB2-BD59-A6C34878D82A}">
                    <a16:rowId xmlns:a16="http://schemas.microsoft.com/office/drawing/2014/main" val="892531426"/>
                  </a:ext>
                </a:extLst>
              </a:tr>
              <a:tr h="193862">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Location</a:t>
                      </a:r>
                    </a:p>
                  </a:txBody>
                  <a:tcPr/>
                </a:tc>
                <a:extLst>
                  <a:ext uri="{0D108BD9-81ED-4DB2-BD59-A6C34878D82A}">
                    <a16:rowId xmlns:a16="http://schemas.microsoft.com/office/drawing/2014/main" val="2935014731"/>
                  </a:ext>
                </a:extLst>
              </a:tr>
              <a:tr h="193862">
                <a:tc>
                  <a:txBody>
                    <a:bodyPr/>
                    <a:lstStyle/>
                    <a:p>
                      <a:r>
                        <a:rPr lang="en-US" dirty="0"/>
                        <a:t>Are you a fan of Star Wars?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Gender</a:t>
                      </a:r>
                    </a:p>
                  </a:txBody>
                  <a:tcPr/>
                </a:tc>
                <a:extLst>
                  <a:ext uri="{0D108BD9-81ED-4DB2-BD59-A6C34878D82A}">
                    <a16:rowId xmlns:a16="http://schemas.microsoft.com/office/drawing/2014/main" val="2542944864"/>
                  </a:ext>
                </a:extLst>
              </a:tr>
              <a:tr h="881533">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05298842"/>
                  </a:ext>
                </a:extLst>
              </a:tr>
              <a:tr h="193862">
                <a:tc>
                  <a:txBody>
                    <a:bodyPr/>
                    <a:lstStyle/>
                    <a:p>
                      <a:r>
                        <a:rPr lang="en-US" dirty="0"/>
                        <a:t>Are you a fan of Star Trek Franchise</a:t>
                      </a:r>
                    </a:p>
                  </a:txBody>
                  <a:tcPr/>
                </a:tc>
                <a:tc>
                  <a:txBody>
                    <a:bodyPr/>
                    <a:lstStyle/>
                    <a:p>
                      <a:r>
                        <a:rPr lang="en-US" dirty="0"/>
                        <a:t>Location</a:t>
                      </a:r>
                    </a:p>
                  </a:txBody>
                  <a:tcPr/>
                </a:tc>
                <a:extLst>
                  <a:ext uri="{0D108BD9-81ED-4DB2-BD59-A6C34878D82A}">
                    <a16:rowId xmlns:a16="http://schemas.microsoft.com/office/drawing/2014/main" val="122233629"/>
                  </a:ext>
                </a:extLst>
              </a:tr>
            </a:tbl>
          </a:graphicData>
        </a:graphic>
      </p:graphicFrame>
      <p:pic>
        <p:nvPicPr>
          <p:cNvPr id="10" name="Audio 9">
            <a:hlinkClick r:id="" action="ppaction://media"/>
            <a:extLst>
              <a:ext uri="{FF2B5EF4-FFF2-40B4-BE49-F238E27FC236}">
                <a16:creationId xmlns:a16="http://schemas.microsoft.com/office/drawing/2014/main" id="{2035E295-A106-404F-BFD3-CB2FB7DA2D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96128865"/>
      </p:ext>
    </p:extLst>
  </p:cSld>
  <p:clrMapOvr>
    <a:masterClrMapping/>
  </p:clrMapOvr>
  <mc:AlternateContent xmlns:mc="http://schemas.openxmlformats.org/markup-compatibility/2006" xmlns:p14="http://schemas.microsoft.com/office/powerpoint/2010/main">
    <mc:Choice Requires="p14">
      <p:transition spd="slow" p14:dur="2000" advTm="14802"/>
    </mc:Choice>
    <mc:Fallback xmlns="">
      <p:transition spd="slow" advTm="14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End</a:t>
            </a:r>
            <a:br>
              <a:rPr lang="en-US" dirty="0"/>
            </a:br>
            <a:r>
              <a:rPr lang="en-US" dirty="0"/>
              <a:t>of Data Exploration</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99942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Data Analysis</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7721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normAutofit fontScale="92500" lnSpcReduction="20000"/>
          </a:bodyPr>
          <a:lstStyle/>
          <a:p>
            <a:r>
              <a:rPr lang="en-US" dirty="0"/>
              <a:t>Poor survey</a:t>
            </a:r>
          </a:p>
          <a:p>
            <a:pPr lvl="1"/>
            <a:r>
              <a:rPr lang="en-US" dirty="0"/>
              <a:t>Demographics of respondents who have not seen Star Wars are not taken</a:t>
            </a:r>
          </a:p>
          <a:p>
            <a:pPr lvl="1"/>
            <a:r>
              <a:rPr lang="en-US" dirty="0"/>
              <a:t>Marketing – no knowledge to determine which group of people (demographics) they should put more focus to</a:t>
            </a:r>
          </a:p>
          <a:p>
            <a:pPr lvl="1"/>
            <a:endParaRPr lang="en-US" dirty="0"/>
          </a:p>
          <a:p>
            <a:r>
              <a:rPr lang="en-US" dirty="0"/>
              <a:t>Respondents age</a:t>
            </a:r>
          </a:p>
          <a:p>
            <a:pPr lvl="1"/>
            <a:r>
              <a:rPr lang="en-US" dirty="0"/>
              <a:t>Most of them are the middle to older generation</a:t>
            </a:r>
          </a:p>
          <a:p>
            <a:pPr lvl="1"/>
            <a:r>
              <a:rPr lang="en-US" dirty="0"/>
              <a:t>May be bias towards </a:t>
            </a:r>
          </a:p>
          <a:p>
            <a:pPr lvl="1"/>
            <a:endParaRPr lang="en-US" dirty="0"/>
          </a:p>
          <a:p>
            <a:r>
              <a:rPr lang="en-US" dirty="0"/>
              <a:t>Location not balanced</a:t>
            </a:r>
          </a:p>
          <a:p>
            <a:pPr lvl="1"/>
            <a:r>
              <a:rPr lang="en-US" dirty="0"/>
              <a:t>More surveys to be conducted with locations having lower number in respondents</a:t>
            </a:r>
          </a:p>
          <a:p>
            <a:pPr lvl="1"/>
            <a:r>
              <a:rPr lang="en-US" dirty="0"/>
              <a:t>Can determine which location to focus resources on, e.g. Star Wars convention center</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sp>
        <p:nvSpPr>
          <p:cNvPr id="6" name="Title 1">
            <a:extLst>
              <a:ext uri="{FF2B5EF4-FFF2-40B4-BE49-F238E27FC236}">
                <a16:creationId xmlns:a16="http://schemas.microsoft.com/office/drawing/2014/main" id="{2A6B23D3-DEF8-429F-B454-944F33CE5A26}"/>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Initial thoughts</a:t>
            </a:r>
          </a:p>
        </p:txBody>
      </p:sp>
      <p:pic>
        <p:nvPicPr>
          <p:cNvPr id="7" name="Audio 6">
            <a:hlinkClick r:id="" action="ppaction://media"/>
            <a:extLst>
              <a:ext uri="{FF2B5EF4-FFF2-40B4-BE49-F238E27FC236}">
                <a16:creationId xmlns:a16="http://schemas.microsoft.com/office/drawing/2014/main" id="{A1B2E92E-B034-485C-AFB5-E9A0DF7D6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08080204"/>
      </p:ext>
    </p:extLst>
  </p:cSld>
  <p:clrMapOvr>
    <a:masterClrMapping/>
  </p:clrMapOvr>
  <mc:AlternateContent xmlns:mc="http://schemas.openxmlformats.org/markup-compatibility/2006" xmlns:p14="http://schemas.microsoft.com/office/powerpoint/2010/main">
    <mc:Choice Requires="p14">
      <p:transition spd="slow" p14:dur="2000" advTm="67573"/>
    </mc:Choice>
    <mc:Fallback xmlns="">
      <p:transition spd="slow" advTm="6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About 75% have seen Star Wars</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pic>
        <p:nvPicPr>
          <p:cNvPr id="5" name="Picture 4">
            <a:extLst>
              <a:ext uri="{FF2B5EF4-FFF2-40B4-BE49-F238E27FC236}">
                <a16:creationId xmlns:a16="http://schemas.microsoft.com/office/drawing/2014/main" id="{F39E8402-86EC-408D-93DE-DD93D1371B7D}"/>
              </a:ext>
            </a:extLst>
          </p:cNvPr>
          <p:cNvPicPr>
            <a:picLocks noChangeAspect="1"/>
          </p:cNvPicPr>
          <p:nvPr/>
        </p:nvPicPr>
        <p:blipFill>
          <a:blip r:embed="rId5"/>
          <a:stretch>
            <a:fillRect/>
          </a:stretch>
        </p:blipFill>
        <p:spPr>
          <a:xfrm>
            <a:off x="3785322" y="4100975"/>
            <a:ext cx="2771775" cy="2305050"/>
          </a:xfrm>
          <a:prstGeom prst="rect">
            <a:avLst/>
          </a:prstGeom>
        </p:spPr>
      </p:pic>
      <p:sp>
        <p:nvSpPr>
          <p:cNvPr id="6" name="Title 1">
            <a:extLst>
              <a:ext uri="{FF2B5EF4-FFF2-40B4-BE49-F238E27FC236}">
                <a16:creationId xmlns:a16="http://schemas.microsoft.com/office/drawing/2014/main" id="{C9A6AFC6-EA6E-41BB-969A-8DFC138EB69C}"/>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a:t>
            </a:r>
          </a:p>
        </p:txBody>
      </p:sp>
      <p:graphicFrame>
        <p:nvGraphicFramePr>
          <p:cNvPr id="10" name="Table 7">
            <a:extLst>
              <a:ext uri="{FF2B5EF4-FFF2-40B4-BE49-F238E27FC236}">
                <a16:creationId xmlns:a16="http://schemas.microsoft.com/office/drawing/2014/main" id="{2E96BD44-A75B-4E08-A2B5-EEE15EEB14D0}"/>
              </a:ext>
            </a:extLst>
          </p:cNvPr>
          <p:cNvGraphicFramePr>
            <a:graphicFrameLocks noGrp="1"/>
          </p:cNvGraphicFramePr>
          <p:nvPr>
            <p:extLst>
              <p:ext uri="{D42A27DB-BD31-4B8C-83A1-F6EECF244321}">
                <p14:modId xmlns:p14="http://schemas.microsoft.com/office/powerpoint/2010/main" val="2633443032"/>
              </p:ext>
            </p:extLst>
          </p:nvPr>
        </p:nvGraphicFramePr>
        <p:xfrm>
          <a:off x="1335809" y="2632624"/>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60160422"/>
                    </a:ext>
                  </a:extLst>
                </a:gridCol>
                <a:gridCol w="4064000">
                  <a:extLst>
                    <a:ext uri="{9D8B030D-6E8A-4147-A177-3AD203B41FA5}">
                      <a16:colId xmlns:a16="http://schemas.microsoft.com/office/drawing/2014/main" val="748141367"/>
                    </a:ext>
                  </a:extLst>
                </a:gridCol>
              </a:tblGrid>
              <a:tr h="370840">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3260510190"/>
                  </a:ext>
                </a:extLst>
              </a:tr>
              <a:tr h="370840">
                <a:tc>
                  <a:txBody>
                    <a:bodyPr/>
                    <a:lstStyle/>
                    <a:p>
                      <a:r>
                        <a:rPr lang="en-US" dirty="0"/>
                        <a:t>836 (76.98%)</a:t>
                      </a:r>
                    </a:p>
                  </a:txBody>
                  <a:tcPr/>
                </a:tc>
                <a:tc>
                  <a:txBody>
                    <a:bodyPr/>
                    <a:lstStyle/>
                    <a:p>
                      <a:r>
                        <a:rPr lang="en-US" dirty="0"/>
                        <a:t>250 (23.02%)</a:t>
                      </a:r>
                    </a:p>
                  </a:txBody>
                  <a:tcPr/>
                </a:tc>
                <a:extLst>
                  <a:ext uri="{0D108BD9-81ED-4DB2-BD59-A6C34878D82A}">
                    <a16:rowId xmlns:a16="http://schemas.microsoft.com/office/drawing/2014/main" val="3845595201"/>
                  </a:ext>
                </a:extLst>
              </a:tr>
            </a:tbl>
          </a:graphicData>
        </a:graphic>
      </p:graphicFrame>
      <p:pic>
        <p:nvPicPr>
          <p:cNvPr id="15" name="Audio 14">
            <a:hlinkClick r:id="" action="ppaction://media"/>
            <a:extLst>
              <a:ext uri="{FF2B5EF4-FFF2-40B4-BE49-F238E27FC236}">
                <a16:creationId xmlns:a16="http://schemas.microsoft.com/office/drawing/2014/main" id="{85F77D0E-67BD-47AC-A178-0C15A2F115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9793231"/>
      </p:ext>
    </p:extLst>
  </p:cSld>
  <p:clrMapOvr>
    <a:masterClrMapping/>
  </p:clrMapOvr>
  <mc:AlternateContent xmlns:mc="http://schemas.openxmlformats.org/markup-compatibility/2006">
    <mc:Choice xmlns:p14="http://schemas.microsoft.com/office/powerpoint/2010/main" Requires="p14">
      <p:transition spd="slow" p14:dur="2000" advTm="18896"/>
    </mc:Choice>
    <mc:Fallback>
      <p:transition spd="slow" advTm="1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66% are fans of Star Wars</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pic>
        <p:nvPicPr>
          <p:cNvPr id="6" name="Picture 5">
            <a:extLst>
              <a:ext uri="{FF2B5EF4-FFF2-40B4-BE49-F238E27FC236}">
                <a16:creationId xmlns:a16="http://schemas.microsoft.com/office/drawing/2014/main" id="{29B3620E-6422-49A6-95B5-0A48E3B97881}"/>
              </a:ext>
            </a:extLst>
          </p:cNvPr>
          <p:cNvPicPr>
            <a:picLocks noChangeAspect="1"/>
          </p:cNvPicPr>
          <p:nvPr/>
        </p:nvPicPr>
        <p:blipFill>
          <a:blip r:embed="rId5"/>
          <a:stretch>
            <a:fillRect/>
          </a:stretch>
        </p:blipFill>
        <p:spPr>
          <a:xfrm>
            <a:off x="3647681" y="3925196"/>
            <a:ext cx="2943225" cy="2543175"/>
          </a:xfrm>
          <a:prstGeom prst="rect">
            <a:avLst/>
          </a:prstGeom>
        </p:spPr>
      </p:pic>
      <p:sp>
        <p:nvSpPr>
          <p:cNvPr id="8" name="Title 1">
            <a:extLst>
              <a:ext uri="{FF2B5EF4-FFF2-40B4-BE49-F238E27FC236}">
                <a16:creationId xmlns:a16="http://schemas.microsoft.com/office/drawing/2014/main" id="{8F9B7E3F-15BC-4ADF-BE6B-BFC4D3D8247B}"/>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Are you fans of Star Wars?</a:t>
            </a:r>
          </a:p>
        </p:txBody>
      </p:sp>
      <p:graphicFrame>
        <p:nvGraphicFramePr>
          <p:cNvPr id="9" name="Table 7">
            <a:extLst>
              <a:ext uri="{FF2B5EF4-FFF2-40B4-BE49-F238E27FC236}">
                <a16:creationId xmlns:a16="http://schemas.microsoft.com/office/drawing/2014/main" id="{3091E98F-2F28-419E-94FE-000A1CB1C898}"/>
              </a:ext>
            </a:extLst>
          </p:cNvPr>
          <p:cNvGraphicFramePr>
            <a:graphicFrameLocks noGrp="1"/>
          </p:cNvGraphicFramePr>
          <p:nvPr>
            <p:extLst>
              <p:ext uri="{D42A27DB-BD31-4B8C-83A1-F6EECF244321}">
                <p14:modId xmlns:p14="http://schemas.microsoft.com/office/powerpoint/2010/main" val="2800762762"/>
              </p:ext>
            </p:extLst>
          </p:nvPr>
        </p:nvGraphicFramePr>
        <p:xfrm>
          <a:off x="1335809" y="2632624"/>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60160422"/>
                    </a:ext>
                  </a:extLst>
                </a:gridCol>
                <a:gridCol w="4064000">
                  <a:extLst>
                    <a:ext uri="{9D8B030D-6E8A-4147-A177-3AD203B41FA5}">
                      <a16:colId xmlns:a16="http://schemas.microsoft.com/office/drawing/2014/main" val="748141367"/>
                    </a:ext>
                  </a:extLst>
                </a:gridCol>
              </a:tblGrid>
              <a:tr h="370840">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3260510190"/>
                  </a:ext>
                </a:extLst>
              </a:tr>
              <a:tr h="370840">
                <a:tc>
                  <a:txBody>
                    <a:bodyPr/>
                    <a:lstStyle/>
                    <a:p>
                      <a:r>
                        <a:rPr lang="en-US" dirty="0"/>
                        <a:t>552 (66.03%)</a:t>
                      </a:r>
                    </a:p>
                  </a:txBody>
                  <a:tcPr/>
                </a:tc>
                <a:tc>
                  <a:txBody>
                    <a:bodyPr/>
                    <a:lstStyle/>
                    <a:p>
                      <a:r>
                        <a:rPr lang="en-US" dirty="0"/>
                        <a:t>284 (33.97%)</a:t>
                      </a:r>
                    </a:p>
                  </a:txBody>
                  <a:tcPr/>
                </a:tc>
                <a:extLst>
                  <a:ext uri="{0D108BD9-81ED-4DB2-BD59-A6C34878D82A}">
                    <a16:rowId xmlns:a16="http://schemas.microsoft.com/office/drawing/2014/main" val="3845595201"/>
                  </a:ext>
                </a:extLst>
              </a:tr>
            </a:tbl>
          </a:graphicData>
        </a:graphic>
      </p:graphicFrame>
      <p:pic>
        <p:nvPicPr>
          <p:cNvPr id="5" name="Audio 4">
            <a:hlinkClick r:id="" action="ppaction://media"/>
            <a:extLst>
              <a:ext uri="{FF2B5EF4-FFF2-40B4-BE49-F238E27FC236}">
                <a16:creationId xmlns:a16="http://schemas.microsoft.com/office/drawing/2014/main" id="{FCCA5701-9B45-4AF5-AF76-BD98497193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27327595"/>
      </p:ext>
    </p:extLst>
  </p:cSld>
  <p:clrMapOvr>
    <a:masterClrMapping/>
  </p:clrMapOvr>
  <mc:AlternateContent xmlns:mc="http://schemas.openxmlformats.org/markup-compatibility/2006">
    <mc:Choice xmlns:p14="http://schemas.microsoft.com/office/powerpoint/2010/main" Requires="p14">
      <p:transition spd="slow" p14:dur="2000" advTm="4734"/>
    </mc:Choice>
    <mc:Fallback>
      <p:transition spd="slow" advTm="4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normAutofit/>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Percentage is out of respondents who seen Star Wars (836)</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i="1" dirty="0"/>
          </a:p>
        </p:txBody>
      </p:sp>
      <p:sp>
        <p:nvSpPr>
          <p:cNvPr id="8" name="Title 1">
            <a:extLst>
              <a:ext uri="{FF2B5EF4-FFF2-40B4-BE49-F238E27FC236}">
                <a16:creationId xmlns:a16="http://schemas.microsoft.com/office/drawing/2014/main" id="{8F9B7E3F-15BC-4ADF-BE6B-BFC4D3D8247B}"/>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Which episodes have you watched?</a:t>
            </a:r>
          </a:p>
        </p:txBody>
      </p:sp>
      <p:graphicFrame>
        <p:nvGraphicFramePr>
          <p:cNvPr id="5" name="Table 6">
            <a:extLst>
              <a:ext uri="{FF2B5EF4-FFF2-40B4-BE49-F238E27FC236}">
                <a16:creationId xmlns:a16="http://schemas.microsoft.com/office/drawing/2014/main" id="{12141926-E0D9-4DA4-AEE6-9B23EC649745}"/>
              </a:ext>
            </a:extLst>
          </p:cNvPr>
          <p:cNvGraphicFramePr>
            <a:graphicFrameLocks noGrp="1"/>
          </p:cNvGraphicFramePr>
          <p:nvPr>
            <p:extLst>
              <p:ext uri="{D42A27DB-BD31-4B8C-83A1-F6EECF244321}">
                <p14:modId xmlns:p14="http://schemas.microsoft.com/office/powerpoint/2010/main" val="1805985545"/>
              </p:ext>
            </p:extLst>
          </p:nvPr>
        </p:nvGraphicFramePr>
        <p:xfrm>
          <a:off x="1842193" y="2803041"/>
          <a:ext cx="7270634" cy="2865120"/>
        </p:xfrm>
        <a:graphic>
          <a:graphicData uri="http://schemas.openxmlformats.org/drawingml/2006/table">
            <a:tbl>
              <a:tblPr firstRow="1" bandRow="1">
                <a:tableStyleId>{5C22544A-7EE6-4342-B048-85BDC9FD1C3A}</a:tableStyleId>
              </a:tblPr>
              <a:tblGrid>
                <a:gridCol w="3635317">
                  <a:extLst>
                    <a:ext uri="{9D8B030D-6E8A-4147-A177-3AD203B41FA5}">
                      <a16:colId xmlns:a16="http://schemas.microsoft.com/office/drawing/2014/main" val="3461116403"/>
                    </a:ext>
                  </a:extLst>
                </a:gridCol>
                <a:gridCol w="3635317">
                  <a:extLst>
                    <a:ext uri="{9D8B030D-6E8A-4147-A177-3AD203B41FA5}">
                      <a16:colId xmlns:a16="http://schemas.microsoft.com/office/drawing/2014/main" val="2433475554"/>
                    </a:ext>
                  </a:extLst>
                </a:gridCol>
              </a:tblGrid>
              <a:tr h="370840">
                <a:tc>
                  <a:txBody>
                    <a:bodyPr/>
                    <a:lstStyle/>
                    <a:p>
                      <a:pPr algn="ctr"/>
                      <a:r>
                        <a:rPr lang="en-US" dirty="0"/>
                        <a:t>Episode</a:t>
                      </a:r>
                    </a:p>
                  </a:txBody>
                  <a:tcPr/>
                </a:tc>
                <a:tc>
                  <a:txBody>
                    <a:bodyPr/>
                    <a:lstStyle/>
                    <a:p>
                      <a:pPr algn="ctr"/>
                      <a:r>
                        <a:rPr lang="en-US" dirty="0"/>
                        <a:t>Number of respondents who watched</a:t>
                      </a:r>
                    </a:p>
                  </a:txBody>
                  <a:tcPr/>
                </a:tc>
                <a:extLst>
                  <a:ext uri="{0D108BD9-81ED-4DB2-BD59-A6C34878D82A}">
                    <a16:rowId xmlns:a16="http://schemas.microsoft.com/office/drawing/2014/main" val="2781857236"/>
                  </a:ext>
                </a:extLst>
              </a:tr>
              <a:tr h="370840">
                <a:tc>
                  <a:txBody>
                    <a:bodyPr/>
                    <a:lstStyle/>
                    <a:p>
                      <a:r>
                        <a:rPr lang="en-US" dirty="0"/>
                        <a:t>Star Wars Episode 1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423 (50.10%)</a:t>
                      </a:r>
                    </a:p>
                  </a:txBody>
                  <a:tcPr/>
                </a:tc>
                <a:extLst>
                  <a:ext uri="{0D108BD9-81ED-4DB2-BD59-A6C34878D82A}">
                    <a16:rowId xmlns:a16="http://schemas.microsoft.com/office/drawing/2014/main" val="3095286315"/>
                  </a:ext>
                </a:extLst>
              </a:tr>
              <a:tr h="370840">
                <a:tc>
                  <a:txBody>
                    <a:bodyPr/>
                    <a:lstStyle/>
                    <a:p>
                      <a:r>
                        <a:rPr lang="en-US" dirty="0"/>
                        <a:t>Star Wars Episode 2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321 (38.40%)</a:t>
                      </a:r>
                    </a:p>
                  </a:txBody>
                  <a:tcPr/>
                </a:tc>
                <a:extLst>
                  <a:ext uri="{0D108BD9-81ED-4DB2-BD59-A6C34878D82A}">
                    <a16:rowId xmlns:a16="http://schemas.microsoft.com/office/drawing/2014/main" val="197668356"/>
                  </a:ext>
                </a:extLst>
              </a:tr>
              <a:tr h="370840">
                <a:tc>
                  <a:txBody>
                    <a:bodyPr/>
                    <a:lstStyle/>
                    <a:p>
                      <a:r>
                        <a:rPr lang="en-US" dirty="0"/>
                        <a:t>Star Wars Episode 3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300 (35.89%)</a:t>
                      </a:r>
                    </a:p>
                  </a:txBody>
                  <a:tcPr/>
                </a:tc>
                <a:extLst>
                  <a:ext uri="{0D108BD9-81ED-4DB2-BD59-A6C34878D82A}">
                    <a16:rowId xmlns:a16="http://schemas.microsoft.com/office/drawing/2014/main" val="410624082"/>
                  </a:ext>
                </a:extLst>
              </a:tr>
              <a:tr h="370840">
                <a:tc>
                  <a:txBody>
                    <a:bodyPr/>
                    <a:lstStyle/>
                    <a:p>
                      <a:r>
                        <a:rPr lang="en-US" dirty="0"/>
                        <a:t>Star Wars Episode 4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357 (42.70%)</a:t>
                      </a:r>
                    </a:p>
                  </a:txBody>
                  <a:tcPr/>
                </a:tc>
                <a:extLst>
                  <a:ext uri="{0D108BD9-81ED-4DB2-BD59-A6C34878D82A}">
                    <a16:rowId xmlns:a16="http://schemas.microsoft.com/office/drawing/2014/main" val="4207528470"/>
                  </a:ext>
                </a:extLst>
              </a:tr>
              <a:tr h="370840">
                <a:tc>
                  <a:txBody>
                    <a:bodyPr/>
                    <a:lstStyle/>
                    <a:p>
                      <a:r>
                        <a:rPr lang="en-US" dirty="0"/>
                        <a:t>Star Wars Episode 5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508 (60.77%)</a:t>
                      </a:r>
                    </a:p>
                  </a:txBody>
                  <a:tcPr/>
                </a:tc>
                <a:extLst>
                  <a:ext uri="{0D108BD9-81ED-4DB2-BD59-A6C34878D82A}">
                    <a16:rowId xmlns:a16="http://schemas.microsoft.com/office/drawing/2014/main" val="2981017518"/>
                  </a:ext>
                </a:extLst>
              </a:tr>
              <a:tr h="370840">
                <a:tc>
                  <a:txBody>
                    <a:bodyPr/>
                    <a:lstStyle/>
                    <a:p>
                      <a:r>
                        <a:rPr lang="en-US" dirty="0"/>
                        <a:t>Star Wars Episode 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488 (58.37%)</a:t>
                      </a:r>
                    </a:p>
                  </a:txBody>
                  <a:tcPr/>
                </a:tc>
                <a:extLst>
                  <a:ext uri="{0D108BD9-81ED-4DB2-BD59-A6C34878D82A}">
                    <a16:rowId xmlns:a16="http://schemas.microsoft.com/office/drawing/2014/main" val="1311189288"/>
                  </a:ext>
                </a:extLst>
              </a:tr>
            </a:tbl>
          </a:graphicData>
        </a:graphic>
      </p:graphicFrame>
      <p:pic>
        <p:nvPicPr>
          <p:cNvPr id="12" name="Audio 11">
            <a:hlinkClick r:id="" action="ppaction://media"/>
            <a:extLst>
              <a:ext uri="{FF2B5EF4-FFF2-40B4-BE49-F238E27FC236}">
                <a16:creationId xmlns:a16="http://schemas.microsoft.com/office/drawing/2014/main" id="{86D23AD2-26FD-4745-8514-6B0A3E7BAD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45261447"/>
      </p:ext>
    </p:extLst>
  </p:cSld>
  <p:clrMapOvr>
    <a:masterClrMapping/>
  </p:clrMapOvr>
  <mc:AlternateContent xmlns:mc="http://schemas.openxmlformats.org/markup-compatibility/2006">
    <mc:Choice xmlns:p14="http://schemas.microsoft.com/office/powerpoint/2010/main" Requires="p14">
      <p:transition spd="slow" p14:dur="2000" advTm="11330"/>
    </mc:Choice>
    <mc:Fallback>
      <p:transition spd="slow" advTm="11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Importing dataset to pandas</a:t>
            </a:r>
          </a:p>
          <a:p>
            <a:pPr lvl="1"/>
            <a:r>
              <a:rPr lang="en-US" dirty="0"/>
              <a:t>Change column names</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Reading dataset</a:t>
            </a:r>
          </a:p>
        </p:txBody>
      </p:sp>
      <p:pic>
        <p:nvPicPr>
          <p:cNvPr id="5" name="Picture 4">
            <a:extLst>
              <a:ext uri="{FF2B5EF4-FFF2-40B4-BE49-F238E27FC236}">
                <a16:creationId xmlns:a16="http://schemas.microsoft.com/office/drawing/2014/main" id="{A3DD3368-4B9F-4B5C-849B-F5E3E6890039}"/>
              </a:ext>
            </a:extLst>
          </p:cNvPr>
          <p:cNvPicPr>
            <a:picLocks noChangeAspect="1"/>
          </p:cNvPicPr>
          <p:nvPr/>
        </p:nvPicPr>
        <p:blipFill>
          <a:blip r:embed="rId5"/>
          <a:stretch>
            <a:fillRect/>
          </a:stretch>
        </p:blipFill>
        <p:spPr>
          <a:xfrm>
            <a:off x="90986" y="3641753"/>
            <a:ext cx="5654024" cy="3127120"/>
          </a:xfrm>
          <a:prstGeom prst="rect">
            <a:avLst/>
          </a:prstGeom>
        </p:spPr>
      </p:pic>
      <p:pic>
        <p:nvPicPr>
          <p:cNvPr id="7" name="Picture 6">
            <a:extLst>
              <a:ext uri="{FF2B5EF4-FFF2-40B4-BE49-F238E27FC236}">
                <a16:creationId xmlns:a16="http://schemas.microsoft.com/office/drawing/2014/main" id="{7D79D97E-9EF8-4AC8-8C0D-DE0C6DE18B66}"/>
              </a:ext>
            </a:extLst>
          </p:cNvPr>
          <p:cNvPicPr>
            <a:picLocks noChangeAspect="1"/>
          </p:cNvPicPr>
          <p:nvPr/>
        </p:nvPicPr>
        <p:blipFill>
          <a:blip r:embed="rId6"/>
          <a:stretch>
            <a:fillRect/>
          </a:stretch>
        </p:blipFill>
        <p:spPr>
          <a:xfrm>
            <a:off x="6107384" y="4307557"/>
            <a:ext cx="5993630" cy="2432537"/>
          </a:xfrm>
          <a:prstGeom prst="rect">
            <a:avLst/>
          </a:prstGeom>
        </p:spPr>
      </p:pic>
      <p:sp>
        <p:nvSpPr>
          <p:cNvPr id="10" name="Arrow: Right 9">
            <a:extLst>
              <a:ext uri="{FF2B5EF4-FFF2-40B4-BE49-F238E27FC236}">
                <a16:creationId xmlns:a16="http://schemas.microsoft.com/office/drawing/2014/main" id="{9065C302-ACB4-4929-9FB9-E112ECE6B923}"/>
              </a:ext>
            </a:extLst>
          </p:cNvPr>
          <p:cNvSpPr/>
          <p:nvPr/>
        </p:nvSpPr>
        <p:spPr>
          <a:xfrm>
            <a:off x="5141117" y="5263520"/>
            <a:ext cx="1589810" cy="904009"/>
          </a:xfrm>
          <a:prstGeom prst="rightArrow">
            <a:avLst/>
          </a:prstGeom>
          <a:solidFill>
            <a:schemeClr val="accent5">
              <a:alpha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FC4724EA-4354-42B2-9362-71D1536B76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6973718"/>
      </p:ext>
    </p:extLst>
  </p:cSld>
  <p:clrMapOvr>
    <a:masterClrMapping/>
  </p:clrMapOvr>
  <mc:AlternateContent xmlns:mc="http://schemas.openxmlformats.org/markup-compatibility/2006" xmlns:p14="http://schemas.microsoft.com/office/powerpoint/2010/main">
    <mc:Choice Requires="p14">
      <p:transition spd="slow" p14:dur="2000" advTm="9719"/>
    </mc:Choice>
    <mc:Fallback xmlns="">
      <p:transition spd="slow" advTm="9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A83AA70F-FAF2-44CE-A000-F67FF96C944C}"/>
              </a:ext>
            </a:extLst>
          </p:cNvPr>
          <p:cNvSpPr>
            <a:spLocks noGrp="1"/>
          </p:cNvSpPr>
          <p:nvPr>
            <p:ph idx="1"/>
          </p:nvPr>
        </p:nvSpPr>
        <p:spPr/>
        <p:txBody>
          <a:bodyPr/>
          <a:lstStyle/>
          <a:p>
            <a:r>
              <a:rPr lang="en-US" dirty="0"/>
              <a:t>Star Wars Episode V most popular</a:t>
            </a:r>
          </a:p>
          <a:p>
            <a:r>
              <a:rPr lang="en-US" dirty="0"/>
              <a:t>Star Wars Episode III least popular</a:t>
            </a:r>
          </a:p>
        </p:txBody>
      </p:sp>
      <p:pic>
        <p:nvPicPr>
          <p:cNvPr id="4" name="Picture 3">
            <a:extLst>
              <a:ext uri="{FF2B5EF4-FFF2-40B4-BE49-F238E27FC236}">
                <a16:creationId xmlns:a16="http://schemas.microsoft.com/office/drawing/2014/main" id="{892C0BED-60AE-4B38-899B-C88A372EB936}"/>
              </a:ext>
            </a:extLst>
          </p:cNvPr>
          <p:cNvPicPr>
            <a:picLocks noChangeAspect="1"/>
          </p:cNvPicPr>
          <p:nvPr/>
        </p:nvPicPr>
        <p:blipFill>
          <a:blip r:embed="rId5"/>
          <a:stretch>
            <a:fillRect/>
          </a:stretch>
        </p:blipFill>
        <p:spPr>
          <a:xfrm>
            <a:off x="590982" y="3176328"/>
            <a:ext cx="3814763" cy="3328806"/>
          </a:xfrm>
          <a:prstGeom prst="rect">
            <a:avLst/>
          </a:prstGeom>
        </p:spPr>
      </p:pic>
      <p:pic>
        <p:nvPicPr>
          <p:cNvPr id="5" name="Picture 4">
            <a:extLst>
              <a:ext uri="{FF2B5EF4-FFF2-40B4-BE49-F238E27FC236}">
                <a16:creationId xmlns:a16="http://schemas.microsoft.com/office/drawing/2014/main" id="{64E935B9-BAC8-4832-BC89-DB7DEE758337}"/>
              </a:ext>
            </a:extLst>
          </p:cNvPr>
          <p:cNvPicPr>
            <a:picLocks noChangeAspect="1"/>
          </p:cNvPicPr>
          <p:nvPr/>
        </p:nvPicPr>
        <p:blipFill>
          <a:blip r:embed="rId6"/>
          <a:stretch>
            <a:fillRect/>
          </a:stretch>
        </p:blipFill>
        <p:spPr>
          <a:xfrm>
            <a:off x="4605337" y="3176328"/>
            <a:ext cx="3622087" cy="3259407"/>
          </a:xfrm>
          <a:prstGeom prst="rect">
            <a:avLst/>
          </a:prstGeom>
        </p:spPr>
      </p:pic>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Episode – Most popular &amp; Least popular (based on rank)</a:t>
            </a:r>
          </a:p>
        </p:txBody>
      </p:sp>
      <p:pic>
        <p:nvPicPr>
          <p:cNvPr id="23" name="Audio 22">
            <a:hlinkClick r:id="" action="ppaction://media"/>
            <a:extLst>
              <a:ext uri="{FF2B5EF4-FFF2-40B4-BE49-F238E27FC236}">
                <a16:creationId xmlns:a16="http://schemas.microsoft.com/office/drawing/2014/main" id="{4512881F-60F1-40F1-9C53-2EABE14616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4674852"/>
      </p:ext>
    </p:extLst>
  </p:cSld>
  <p:clrMapOvr>
    <a:masterClrMapping/>
  </p:clrMapOvr>
  <mc:AlternateContent xmlns:mc="http://schemas.openxmlformats.org/markup-compatibility/2006">
    <mc:Choice xmlns:p14="http://schemas.microsoft.com/office/powerpoint/2010/main" Requires="p14">
      <p:transition spd="slow" p14:dur="2000" advTm="22206"/>
    </mc:Choice>
    <mc:Fallback>
      <p:transition spd="slow" advTm="2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graphicFrame>
        <p:nvGraphicFramePr>
          <p:cNvPr id="7" name="Table 7">
            <a:extLst>
              <a:ext uri="{FF2B5EF4-FFF2-40B4-BE49-F238E27FC236}">
                <a16:creationId xmlns:a16="http://schemas.microsoft.com/office/drawing/2014/main" id="{C80FF28B-EB4A-4B78-A161-2EB7EEA50175}"/>
              </a:ext>
            </a:extLst>
          </p:cNvPr>
          <p:cNvGraphicFramePr>
            <a:graphicFrameLocks noGrp="1"/>
          </p:cNvGraphicFramePr>
          <p:nvPr>
            <p:ph idx="1"/>
            <p:extLst>
              <p:ext uri="{D42A27DB-BD31-4B8C-83A1-F6EECF244321}">
                <p14:modId xmlns:p14="http://schemas.microsoft.com/office/powerpoint/2010/main" val="1879343074"/>
              </p:ext>
            </p:extLst>
          </p:nvPr>
        </p:nvGraphicFramePr>
        <p:xfrm>
          <a:off x="1218190" y="2056679"/>
          <a:ext cx="8596311" cy="360680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1474723785"/>
                    </a:ext>
                  </a:extLst>
                </a:gridCol>
                <a:gridCol w="2865437">
                  <a:extLst>
                    <a:ext uri="{9D8B030D-6E8A-4147-A177-3AD203B41FA5}">
                      <a16:colId xmlns:a16="http://schemas.microsoft.com/office/drawing/2014/main" val="2651764148"/>
                    </a:ext>
                  </a:extLst>
                </a:gridCol>
                <a:gridCol w="2865437">
                  <a:extLst>
                    <a:ext uri="{9D8B030D-6E8A-4147-A177-3AD203B41FA5}">
                      <a16:colId xmlns:a16="http://schemas.microsoft.com/office/drawing/2014/main" val="3201068016"/>
                    </a:ext>
                  </a:extLst>
                </a:gridCol>
              </a:tblGrid>
              <a:tr h="370840">
                <a:tc>
                  <a:txBody>
                    <a:bodyPr/>
                    <a:lstStyle/>
                    <a:p>
                      <a:pPr algn="ctr"/>
                      <a:r>
                        <a:rPr lang="en-US" dirty="0"/>
                        <a:t>Liked</a:t>
                      </a:r>
                    </a:p>
                  </a:txBody>
                  <a:tcPr/>
                </a:tc>
                <a:tc>
                  <a:txBody>
                    <a:bodyPr/>
                    <a:lstStyle/>
                    <a:p>
                      <a:pPr algn="ctr"/>
                      <a:r>
                        <a:rPr lang="en-US" dirty="0"/>
                        <a:t>Average</a:t>
                      </a:r>
                    </a:p>
                  </a:txBody>
                  <a:tcPr/>
                </a:tc>
                <a:tc>
                  <a:txBody>
                    <a:bodyPr/>
                    <a:lstStyle/>
                    <a:p>
                      <a:pPr algn="ctr"/>
                      <a:r>
                        <a:rPr lang="en-US" dirty="0"/>
                        <a:t>Disliked</a:t>
                      </a:r>
                    </a:p>
                  </a:txBody>
                  <a:tcPr/>
                </a:tc>
                <a:extLst>
                  <a:ext uri="{0D108BD9-81ED-4DB2-BD59-A6C34878D82A}">
                    <a16:rowId xmlns:a16="http://schemas.microsoft.com/office/drawing/2014/main" val="1636485692"/>
                  </a:ext>
                </a:extLst>
              </a:tr>
              <a:tr h="370840">
                <a:tc>
                  <a:txBody>
                    <a:bodyPr/>
                    <a:lstStyle/>
                    <a:p>
                      <a:r>
                        <a:rPr lang="en-US" dirty="0"/>
                        <a:t>Han Solo</a:t>
                      </a:r>
                    </a:p>
                  </a:txBody>
                  <a:tcPr/>
                </a:tc>
                <a:tc>
                  <a:txBody>
                    <a:bodyPr/>
                    <a:lstStyle/>
                    <a:p>
                      <a:r>
                        <a:rPr lang="en-US"/>
                        <a:t>Emperor Palpatine</a:t>
                      </a:r>
                      <a:endParaRPr lang="en-US" dirty="0"/>
                    </a:p>
                  </a:txBody>
                  <a:tcPr/>
                </a:tc>
                <a:tc>
                  <a:txBody>
                    <a:bodyPr/>
                    <a:lstStyle/>
                    <a:p>
                      <a:r>
                        <a:rPr lang="en-US" dirty="0"/>
                        <a:t>Jar </a:t>
                      </a:r>
                      <a:r>
                        <a:rPr lang="en-US" dirty="0" err="1"/>
                        <a:t>Jar</a:t>
                      </a:r>
                      <a:r>
                        <a:rPr lang="en-US" dirty="0"/>
                        <a:t> </a:t>
                      </a:r>
                      <a:r>
                        <a:rPr lang="en-US" dirty="0" err="1"/>
                        <a:t>Binks</a:t>
                      </a:r>
                      <a:endParaRPr lang="en-US" dirty="0"/>
                    </a:p>
                  </a:txBody>
                  <a:tcPr/>
                </a:tc>
                <a:extLst>
                  <a:ext uri="{0D108BD9-81ED-4DB2-BD59-A6C34878D82A}">
                    <a16:rowId xmlns:a16="http://schemas.microsoft.com/office/drawing/2014/main" val="3200294604"/>
                  </a:ext>
                </a:extLst>
              </a:tr>
              <a:tr h="370840">
                <a:tc>
                  <a:txBody>
                    <a:bodyPr/>
                    <a:lstStyle/>
                    <a:p>
                      <a:r>
                        <a:rPr lang="en-US" dirty="0"/>
                        <a:t>Luke Skywalker</a:t>
                      </a:r>
                    </a:p>
                  </a:txBody>
                  <a:tcPr/>
                </a:tc>
                <a:tc>
                  <a:txBody>
                    <a:bodyPr/>
                    <a:lstStyle/>
                    <a:p>
                      <a:r>
                        <a:rPr lang="en-US" dirty="0" err="1"/>
                        <a:t>Lando</a:t>
                      </a:r>
                      <a:r>
                        <a:rPr lang="en-US" dirty="0"/>
                        <a:t> Calrissian</a:t>
                      </a:r>
                    </a:p>
                  </a:txBody>
                  <a:tcPr/>
                </a:tc>
                <a:tc>
                  <a:txBody>
                    <a:bodyPr/>
                    <a:lstStyle/>
                    <a:p>
                      <a:endParaRPr lang="en-US"/>
                    </a:p>
                  </a:txBody>
                  <a:tcPr/>
                </a:tc>
                <a:extLst>
                  <a:ext uri="{0D108BD9-81ED-4DB2-BD59-A6C34878D82A}">
                    <a16:rowId xmlns:a16="http://schemas.microsoft.com/office/drawing/2014/main" val="3723791309"/>
                  </a:ext>
                </a:extLst>
              </a:tr>
              <a:tr h="370840">
                <a:tc>
                  <a:txBody>
                    <a:bodyPr/>
                    <a:lstStyle/>
                    <a:p>
                      <a:r>
                        <a:rPr lang="en-US" dirty="0"/>
                        <a:t>Princess Leia Organa</a:t>
                      </a:r>
                    </a:p>
                  </a:txBody>
                  <a:tcPr/>
                </a:tc>
                <a:tc>
                  <a:txBody>
                    <a:bodyPr/>
                    <a:lstStyle/>
                    <a:p>
                      <a:r>
                        <a:rPr lang="en-US"/>
                        <a:t>Boba Fett</a:t>
                      </a:r>
                      <a:endParaRPr lang="en-US" dirty="0"/>
                    </a:p>
                  </a:txBody>
                  <a:tcPr/>
                </a:tc>
                <a:tc>
                  <a:txBody>
                    <a:bodyPr/>
                    <a:lstStyle/>
                    <a:p>
                      <a:endParaRPr lang="en-US"/>
                    </a:p>
                  </a:txBody>
                  <a:tcPr/>
                </a:tc>
                <a:extLst>
                  <a:ext uri="{0D108BD9-81ED-4DB2-BD59-A6C34878D82A}">
                    <a16:rowId xmlns:a16="http://schemas.microsoft.com/office/drawing/2014/main" val="2781662593"/>
                  </a:ext>
                </a:extLst>
              </a:tr>
              <a:tr h="370840">
                <a:tc>
                  <a:txBody>
                    <a:bodyPr/>
                    <a:lstStyle/>
                    <a:p>
                      <a:r>
                        <a:rPr lang="en-US" dirty="0"/>
                        <a:t>Obi Wan Kenobi</a:t>
                      </a:r>
                    </a:p>
                  </a:txBody>
                  <a:tcPr/>
                </a:tc>
                <a:tc>
                  <a:txBody>
                    <a:bodyPr/>
                    <a:lstStyle/>
                    <a:p>
                      <a:r>
                        <a:rPr lang="en-US" dirty="0"/>
                        <a:t>Padme Amidala</a:t>
                      </a:r>
                    </a:p>
                  </a:txBody>
                  <a:tcPr/>
                </a:tc>
                <a:tc>
                  <a:txBody>
                    <a:bodyPr/>
                    <a:lstStyle/>
                    <a:p>
                      <a:endParaRPr lang="en-US"/>
                    </a:p>
                  </a:txBody>
                  <a:tcPr/>
                </a:tc>
                <a:extLst>
                  <a:ext uri="{0D108BD9-81ED-4DB2-BD59-A6C34878D82A}">
                    <a16:rowId xmlns:a16="http://schemas.microsoft.com/office/drawing/2014/main" val="1880860851"/>
                  </a:ext>
                </a:extLst>
              </a:tr>
              <a:tr h="370840">
                <a:tc>
                  <a:txBody>
                    <a:bodyPr/>
                    <a:lstStyle/>
                    <a:p>
                      <a:r>
                        <a:rPr lang="en-US" dirty="0"/>
                        <a:t>C3P0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5016870"/>
                  </a:ext>
                </a:extLst>
              </a:tr>
              <a:tr h="370840">
                <a:tc>
                  <a:txBody>
                    <a:bodyPr/>
                    <a:lstStyle/>
                    <a:p>
                      <a:r>
                        <a:rPr lang="en-US" dirty="0"/>
                        <a:t>R2D2</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48168216"/>
                  </a:ext>
                </a:extLst>
              </a:tr>
              <a:tr h="370840">
                <a:tc>
                  <a:txBody>
                    <a:bodyPr/>
                    <a:lstStyle/>
                    <a:p>
                      <a:r>
                        <a:rPr lang="en-US" dirty="0"/>
                        <a:t>Yoda</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4249464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Anakin Skywalker/Darth Vader</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20878362"/>
                  </a:ext>
                </a:extLst>
              </a:tr>
            </a:tbl>
          </a:graphicData>
        </a:graphic>
      </p:graphicFrame>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Liking Characters</a:t>
            </a:r>
          </a:p>
        </p:txBody>
      </p:sp>
      <p:pic>
        <p:nvPicPr>
          <p:cNvPr id="5" name="Audio 4">
            <a:hlinkClick r:id="" action="ppaction://media"/>
            <a:extLst>
              <a:ext uri="{FF2B5EF4-FFF2-40B4-BE49-F238E27FC236}">
                <a16:creationId xmlns:a16="http://schemas.microsoft.com/office/drawing/2014/main" id="{8E321665-3EB5-45A7-986C-50DEDD8882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5785972"/>
      </p:ext>
    </p:extLst>
  </p:cSld>
  <p:clrMapOvr>
    <a:masterClrMapping/>
  </p:clrMapOvr>
  <mc:AlternateContent xmlns:mc="http://schemas.openxmlformats.org/markup-compatibility/2006">
    <mc:Choice xmlns:p14="http://schemas.microsoft.com/office/powerpoint/2010/main" Requires="p14">
      <p:transition spd="slow" p14:dur="2000" advTm="41851"/>
    </mc:Choice>
    <mc:Fallback>
      <p:transition spd="slow" advTm="41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Who shot first?</a:t>
            </a:r>
          </a:p>
        </p:txBody>
      </p:sp>
      <p:graphicFrame>
        <p:nvGraphicFramePr>
          <p:cNvPr id="7" name="Table 7">
            <a:extLst>
              <a:ext uri="{FF2B5EF4-FFF2-40B4-BE49-F238E27FC236}">
                <a16:creationId xmlns:a16="http://schemas.microsoft.com/office/drawing/2014/main" id="{3133F205-08E2-475A-A7A1-BE09E67A695C}"/>
              </a:ext>
            </a:extLst>
          </p:cNvPr>
          <p:cNvGraphicFramePr>
            <a:graphicFrameLocks noGrp="1"/>
          </p:cNvGraphicFramePr>
          <p:nvPr>
            <p:ph idx="1"/>
            <p:extLst>
              <p:ext uri="{D42A27DB-BD31-4B8C-83A1-F6EECF244321}">
                <p14:modId xmlns:p14="http://schemas.microsoft.com/office/powerpoint/2010/main" val="1265165489"/>
              </p:ext>
            </p:extLst>
          </p:nvPr>
        </p:nvGraphicFramePr>
        <p:xfrm>
          <a:off x="677334" y="3359295"/>
          <a:ext cx="9123000" cy="741680"/>
        </p:xfrm>
        <a:graphic>
          <a:graphicData uri="http://schemas.openxmlformats.org/drawingml/2006/table">
            <a:tbl>
              <a:tblPr firstRow="1" bandRow="1">
                <a:tableStyleId>{5C22544A-7EE6-4342-B048-85BDC9FD1C3A}</a:tableStyleId>
              </a:tblPr>
              <a:tblGrid>
                <a:gridCol w="2280750">
                  <a:extLst>
                    <a:ext uri="{9D8B030D-6E8A-4147-A177-3AD203B41FA5}">
                      <a16:colId xmlns:a16="http://schemas.microsoft.com/office/drawing/2014/main" val="1172737616"/>
                    </a:ext>
                  </a:extLst>
                </a:gridCol>
                <a:gridCol w="2280750">
                  <a:extLst>
                    <a:ext uri="{9D8B030D-6E8A-4147-A177-3AD203B41FA5}">
                      <a16:colId xmlns:a16="http://schemas.microsoft.com/office/drawing/2014/main" val="2859012744"/>
                    </a:ext>
                  </a:extLst>
                </a:gridCol>
                <a:gridCol w="2280750">
                  <a:extLst>
                    <a:ext uri="{9D8B030D-6E8A-4147-A177-3AD203B41FA5}">
                      <a16:colId xmlns:a16="http://schemas.microsoft.com/office/drawing/2014/main" val="3821294835"/>
                    </a:ext>
                  </a:extLst>
                </a:gridCol>
                <a:gridCol w="2280750">
                  <a:extLst>
                    <a:ext uri="{9D8B030D-6E8A-4147-A177-3AD203B41FA5}">
                      <a16:colId xmlns:a16="http://schemas.microsoft.com/office/drawing/2014/main" val="3632523953"/>
                    </a:ext>
                  </a:extLst>
                </a:gridCol>
              </a:tblGrid>
              <a:tr h="370840">
                <a:tc>
                  <a:txBody>
                    <a:bodyPr/>
                    <a:lstStyle/>
                    <a:p>
                      <a:pPr algn="ctr"/>
                      <a:r>
                        <a:rPr lang="en-US" b="1" dirty="0"/>
                        <a:t>Han shot first</a:t>
                      </a:r>
                    </a:p>
                  </a:txBody>
                  <a:tcPr/>
                </a:tc>
                <a:tc>
                  <a:txBody>
                    <a:bodyPr/>
                    <a:lstStyle/>
                    <a:p>
                      <a:pPr algn="ctr"/>
                      <a:r>
                        <a:rPr lang="en-US" b="1" dirty="0" err="1"/>
                        <a:t>Greedo</a:t>
                      </a:r>
                      <a:r>
                        <a:rPr lang="en-US" b="1" dirty="0"/>
                        <a:t> shot first</a:t>
                      </a:r>
                    </a:p>
                  </a:txBody>
                  <a:tcPr/>
                </a:tc>
                <a:tc>
                  <a:txBody>
                    <a:bodyPr/>
                    <a:lstStyle/>
                    <a:p>
                      <a:pPr algn="ctr"/>
                      <a:r>
                        <a:rPr lang="en-US" b="1" dirty="0"/>
                        <a:t>Unsure of question</a:t>
                      </a:r>
                    </a:p>
                  </a:txBody>
                  <a:tcPr/>
                </a:tc>
                <a:tc>
                  <a:txBody>
                    <a:bodyPr/>
                    <a:lstStyle/>
                    <a:p>
                      <a:pPr algn="ctr"/>
                      <a:r>
                        <a:rPr lang="en-US" b="1" dirty="0"/>
                        <a:t>Not Answered*</a:t>
                      </a:r>
                    </a:p>
                  </a:txBody>
                  <a:tcPr/>
                </a:tc>
                <a:extLst>
                  <a:ext uri="{0D108BD9-81ED-4DB2-BD59-A6C34878D82A}">
                    <a16:rowId xmlns:a16="http://schemas.microsoft.com/office/drawing/2014/main" val="1592261800"/>
                  </a:ext>
                </a:extLst>
              </a:tr>
              <a:tr h="370840">
                <a:tc>
                  <a:txBody>
                    <a:bodyPr/>
                    <a:lstStyle/>
                    <a:p>
                      <a:r>
                        <a:rPr lang="en-US" dirty="0"/>
                        <a:t>325 (38.88%)</a:t>
                      </a:r>
                    </a:p>
                  </a:txBody>
                  <a:tcPr/>
                </a:tc>
                <a:tc>
                  <a:txBody>
                    <a:bodyPr/>
                    <a:lstStyle/>
                    <a:p>
                      <a:r>
                        <a:rPr lang="en-US" dirty="0"/>
                        <a:t>197 (23.56%)</a:t>
                      </a:r>
                    </a:p>
                  </a:txBody>
                  <a:tcPr/>
                </a:tc>
                <a:tc>
                  <a:txBody>
                    <a:bodyPr/>
                    <a:lstStyle/>
                    <a:p>
                      <a:r>
                        <a:rPr lang="en-US" dirty="0"/>
                        <a:t>306 (36.60%)</a:t>
                      </a:r>
                    </a:p>
                  </a:txBody>
                  <a:tcPr/>
                </a:tc>
                <a:tc>
                  <a:txBody>
                    <a:bodyPr/>
                    <a:lstStyle/>
                    <a:p>
                      <a:r>
                        <a:rPr lang="en-US" dirty="0"/>
                        <a:t>8 (0.96%)</a:t>
                      </a:r>
                    </a:p>
                  </a:txBody>
                  <a:tcPr/>
                </a:tc>
                <a:extLst>
                  <a:ext uri="{0D108BD9-81ED-4DB2-BD59-A6C34878D82A}">
                    <a16:rowId xmlns:a16="http://schemas.microsoft.com/office/drawing/2014/main" val="1575288602"/>
                  </a:ext>
                </a:extLst>
              </a:tr>
            </a:tbl>
          </a:graphicData>
        </a:graphic>
      </p:graphicFrame>
      <p:pic>
        <p:nvPicPr>
          <p:cNvPr id="9" name="Picture 8">
            <a:extLst>
              <a:ext uri="{FF2B5EF4-FFF2-40B4-BE49-F238E27FC236}">
                <a16:creationId xmlns:a16="http://schemas.microsoft.com/office/drawing/2014/main" id="{173C255B-13D8-4936-8D7A-04CD0CF7F2FB}"/>
              </a:ext>
            </a:extLst>
          </p:cNvPr>
          <p:cNvPicPr>
            <a:picLocks noChangeAspect="1"/>
          </p:cNvPicPr>
          <p:nvPr/>
        </p:nvPicPr>
        <p:blipFill>
          <a:blip r:embed="rId5"/>
          <a:stretch>
            <a:fillRect/>
          </a:stretch>
        </p:blipFill>
        <p:spPr>
          <a:xfrm>
            <a:off x="2399589" y="4100975"/>
            <a:ext cx="5962650" cy="2628900"/>
          </a:xfrm>
          <a:prstGeom prst="rect">
            <a:avLst/>
          </a:prstGeom>
        </p:spPr>
      </p:pic>
      <p:sp>
        <p:nvSpPr>
          <p:cNvPr id="10" name="Content Placeholder 2">
            <a:extLst>
              <a:ext uri="{FF2B5EF4-FFF2-40B4-BE49-F238E27FC236}">
                <a16:creationId xmlns:a16="http://schemas.microsoft.com/office/drawing/2014/main" id="{F56373BD-6320-46CE-971B-685DC79D8879}"/>
              </a:ext>
            </a:extLst>
          </p:cNvPr>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Han shot first</a:t>
            </a:r>
          </a:p>
          <a:p>
            <a:r>
              <a:rPr lang="en-US" dirty="0"/>
              <a:t>Unsure of question</a:t>
            </a:r>
          </a:p>
          <a:p>
            <a:pPr lvl="1"/>
            <a:r>
              <a:rPr lang="en-US" dirty="0"/>
              <a:t>Film vs Book</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3" name="Ink 12">
                <a:extLst>
                  <a:ext uri="{FF2B5EF4-FFF2-40B4-BE49-F238E27FC236}">
                    <a16:creationId xmlns:a16="http://schemas.microsoft.com/office/drawing/2014/main" id="{B4B45FEA-BE29-41FF-A494-6E5DCC441CE8}"/>
                  </a:ext>
                </a:extLst>
              </p14:cNvPr>
              <p14:cNvContentPartPr/>
              <p14:nvPr>
                <p:extLst>
                  <p:ext uri="{42D2F446-02D8-4167-A562-619A0277C38B}">
                    <p15:isNarration xmlns:p15="http://schemas.microsoft.com/office/powerpoint/2012/main" val="1"/>
                  </p:ext>
                </p:extLst>
              </p14:nvPr>
            </p14:nvContentPartPr>
            <p14:xfrm>
              <a:off x="9626400" y="3484080"/>
              <a:ext cx="153360" cy="77040"/>
            </p14:xfrm>
          </p:contentPart>
        </mc:Choice>
        <mc:Fallback xmlns="">
          <p:pic>
            <p:nvPicPr>
              <p:cNvPr id="13" name="Ink 12">
                <a:extLst>
                  <a:ext uri="{FF2B5EF4-FFF2-40B4-BE49-F238E27FC236}">
                    <a16:creationId xmlns:a16="http://schemas.microsoft.com/office/drawing/2014/main" id="{B4B45FEA-BE29-41FF-A494-6E5DCC441CE8}"/>
                  </a:ext>
                </a:extLst>
              </p:cNvPr>
              <p:cNvPicPr>
                <a:picLocks noGrp="1" noRot="1" noChangeAspect="1" noMove="1" noResize="1" noEditPoints="1" noAdjustHandles="1" noChangeArrowheads="1" noChangeShapeType="1"/>
              </p:cNvPicPr>
              <p:nvPr/>
            </p:nvPicPr>
            <p:blipFill>
              <a:blip r:embed="rId7"/>
              <a:stretch>
                <a:fillRect/>
              </a:stretch>
            </p:blipFill>
            <p:spPr>
              <a:xfrm>
                <a:off x="9617040" y="3474720"/>
                <a:ext cx="172080" cy="95760"/>
              </a:xfrm>
              <a:prstGeom prst="rect">
                <a:avLst/>
              </a:prstGeom>
            </p:spPr>
          </p:pic>
        </mc:Fallback>
      </mc:AlternateContent>
      <p:pic>
        <p:nvPicPr>
          <p:cNvPr id="14" name="Audio 13">
            <a:hlinkClick r:id="" action="ppaction://media"/>
            <a:extLst>
              <a:ext uri="{FF2B5EF4-FFF2-40B4-BE49-F238E27FC236}">
                <a16:creationId xmlns:a16="http://schemas.microsoft.com/office/drawing/2014/main" id="{4C4A1FA4-2CCA-422E-872D-FBF75453E95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4253144"/>
      </p:ext>
    </p:extLst>
  </p:cSld>
  <p:clrMapOvr>
    <a:masterClrMapping/>
  </p:clrMapOvr>
  <mc:AlternateContent xmlns:mc="http://schemas.openxmlformats.org/markup-compatibility/2006">
    <mc:Choice xmlns:p14="http://schemas.microsoft.com/office/powerpoint/2010/main" Requires="p14">
      <p:transition spd="slow" p14:dur="2000" advTm="20043"/>
    </mc:Choice>
    <mc:Fallback>
      <p:transition spd="slow" advTm="20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Expanded Universe</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r>
              <a:rPr lang="en-US" dirty="0"/>
              <a:t>Expanded Universe is not popular</a:t>
            </a:r>
          </a:p>
          <a:p>
            <a:r>
              <a:rPr lang="en-US" dirty="0"/>
              <a:t>Best to stick with what everyone knows, Star Wars Episodes I - VI</a:t>
            </a:r>
          </a:p>
        </p:txBody>
      </p:sp>
      <p:pic>
        <p:nvPicPr>
          <p:cNvPr id="3" name="Picture 2">
            <a:extLst>
              <a:ext uri="{FF2B5EF4-FFF2-40B4-BE49-F238E27FC236}">
                <a16:creationId xmlns:a16="http://schemas.microsoft.com/office/drawing/2014/main" id="{CA731A36-5562-436C-9544-AAD309DDB038}"/>
              </a:ext>
            </a:extLst>
          </p:cNvPr>
          <p:cNvPicPr>
            <a:picLocks noChangeAspect="1"/>
          </p:cNvPicPr>
          <p:nvPr/>
        </p:nvPicPr>
        <p:blipFill>
          <a:blip r:embed="rId5"/>
          <a:stretch>
            <a:fillRect/>
          </a:stretch>
        </p:blipFill>
        <p:spPr>
          <a:xfrm>
            <a:off x="1471219" y="4229562"/>
            <a:ext cx="4105275" cy="2333625"/>
          </a:xfrm>
          <a:prstGeom prst="rect">
            <a:avLst/>
          </a:prstGeom>
        </p:spPr>
      </p:pic>
      <p:graphicFrame>
        <p:nvGraphicFramePr>
          <p:cNvPr id="7" name="Table 7">
            <a:extLst>
              <a:ext uri="{FF2B5EF4-FFF2-40B4-BE49-F238E27FC236}">
                <a16:creationId xmlns:a16="http://schemas.microsoft.com/office/drawing/2014/main" id="{0546BF85-F53D-426A-B842-54094D51D7EB}"/>
              </a:ext>
            </a:extLst>
          </p:cNvPr>
          <p:cNvGraphicFramePr>
            <a:graphicFrameLocks/>
          </p:cNvGraphicFramePr>
          <p:nvPr>
            <p:extLst>
              <p:ext uri="{D42A27DB-BD31-4B8C-83A1-F6EECF244321}">
                <p14:modId xmlns:p14="http://schemas.microsoft.com/office/powerpoint/2010/main" val="1808722536"/>
              </p:ext>
            </p:extLst>
          </p:nvPr>
        </p:nvGraphicFramePr>
        <p:xfrm>
          <a:off x="603971" y="2959850"/>
          <a:ext cx="5330319" cy="1112520"/>
        </p:xfrm>
        <a:graphic>
          <a:graphicData uri="http://schemas.openxmlformats.org/drawingml/2006/table">
            <a:tbl>
              <a:tblPr firstRow="1" bandRow="1">
                <a:tableStyleId>{5C22544A-7EE6-4342-B048-85BDC9FD1C3A}</a:tableStyleId>
              </a:tblPr>
              <a:tblGrid>
                <a:gridCol w="1776773">
                  <a:extLst>
                    <a:ext uri="{9D8B030D-6E8A-4147-A177-3AD203B41FA5}">
                      <a16:colId xmlns:a16="http://schemas.microsoft.com/office/drawing/2014/main" val="1172737616"/>
                    </a:ext>
                  </a:extLst>
                </a:gridCol>
                <a:gridCol w="1776773">
                  <a:extLst>
                    <a:ext uri="{9D8B030D-6E8A-4147-A177-3AD203B41FA5}">
                      <a16:colId xmlns:a16="http://schemas.microsoft.com/office/drawing/2014/main" val="2859012744"/>
                    </a:ext>
                  </a:extLst>
                </a:gridCol>
                <a:gridCol w="1776773">
                  <a:extLst>
                    <a:ext uri="{9D8B030D-6E8A-4147-A177-3AD203B41FA5}">
                      <a16:colId xmlns:a16="http://schemas.microsoft.com/office/drawing/2014/main" val="3632523953"/>
                    </a:ext>
                  </a:extLst>
                </a:gridCol>
              </a:tblGrid>
              <a:tr h="370840">
                <a:tc gridSpan="3">
                  <a:txBody>
                    <a:bodyPr/>
                    <a:lstStyle/>
                    <a:p>
                      <a:pPr algn="ctr"/>
                      <a:r>
                        <a:rPr lang="en-US" b="1" dirty="0"/>
                        <a:t>Familiar with Expanded Universe?</a:t>
                      </a:r>
                    </a:p>
                  </a:txBody>
                  <a:tcPr/>
                </a:tc>
                <a:tc hMerge="1">
                  <a:txBody>
                    <a:bodyPr/>
                    <a:lstStyle/>
                    <a:p>
                      <a:pPr algn="ctr"/>
                      <a:endParaRPr lang="en-US" b="1" dirty="0"/>
                    </a:p>
                  </a:txBody>
                  <a:tcPr/>
                </a:tc>
                <a:tc hMerge="1">
                  <a:txBody>
                    <a:bodyPr/>
                    <a:lstStyle/>
                    <a:p>
                      <a:pPr algn="ctr"/>
                      <a:endParaRPr lang="en-US" b="1" dirty="0"/>
                    </a:p>
                  </a:txBody>
                  <a:tcPr/>
                </a:tc>
                <a:extLst>
                  <a:ext uri="{0D108BD9-81ED-4DB2-BD59-A6C34878D82A}">
                    <a16:rowId xmlns:a16="http://schemas.microsoft.com/office/drawing/2014/main" val="3994815016"/>
                  </a:ext>
                </a:extLst>
              </a:tr>
              <a:tr h="370840">
                <a:tc>
                  <a:txBody>
                    <a:bodyPr/>
                    <a:lstStyle/>
                    <a:p>
                      <a:pPr algn="ctr"/>
                      <a:r>
                        <a:rPr lang="en-US" b="1" dirty="0"/>
                        <a:t>Yes</a:t>
                      </a:r>
                    </a:p>
                  </a:txBody>
                  <a:tcPr/>
                </a:tc>
                <a:tc>
                  <a:txBody>
                    <a:bodyPr/>
                    <a:lstStyle/>
                    <a:p>
                      <a:pPr algn="ctr"/>
                      <a:r>
                        <a:rPr lang="en-US" b="1" dirty="0"/>
                        <a:t>No</a:t>
                      </a:r>
                    </a:p>
                  </a:txBody>
                  <a:tcPr/>
                </a:tc>
                <a:tc>
                  <a:txBody>
                    <a:bodyPr/>
                    <a:lstStyle/>
                    <a:p>
                      <a:pPr algn="ctr"/>
                      <a:r>
                        <a:rPr lang="en-US" b="1" dirty="0"/>
                        <a:t>Not Answered*</a:t>
                      </a:r>
                    </a:p>
                  </a:txBody>
                  <a:tcPr/>
                </a:tc>
                <a:extLst>
                  <a:ext uri="{0D108BD9-81ED-4DB2-BD59-A6C34878D82A}">
                    <a16:rowId xmlns:a16="http://schemas.microsoft.com/office/drawing/2014/main" val="1592261800"/>
                  </a:ext>
                </a:extLst>
              </a:tr>
              <a:tr h="370840">
                <a:tc>
                  <a:txBody>
                    <a:bodyPr/>
                    <a:lstStyle/>
                    <a:p>
                      <a:r>
                        <a:rPr lang="en-US" dirty="0"/>
                        <a:t>213 (25.48%)</a:t>
                      </a:r>
                    </a:p>
                  </a:txBody>
                  <a:tcPr/>
                </a:tc>
                <a:tc>
                  <a:txBody>
                    <a:bodyPr/>
                    <a:lstStyle/>
                    <a:p>
                      <a:r>
                        <a:rPr lang="en-US" dirty="0"/>
                        <a:t>615 (73.56%)</a:t>
                      </a:r>
                    </a:p>
                  </a:txBody>
                  <a:tcPr/>
                </a:tc>
                <a:tc>
                  <a:txBody>
                    <a:bodyPr/>
                    <a:lstStyle/>
                    <a:p>
                      <a:r>
                        <a:rPr lang="en-US" dirty="0"/>
                        <a:t>8 (0.96%)</a:t>
                      </a:r>
                    </a:p>
                  </a:txBody>
                  <a:tcPr/>
                </a:tc>
                <a:extLst>
                  <a:ext uri="{0D108BD9-81ED-4DB2-BD59-A6C34878D82A}">
                    <a16:rowId xmlns:a16="http://schemas.microsoft.com/office/drawing/2014/main" val="1575288602"/>
                  </a:ext>
                </a:extLst>
              </a:tr>
            </a:tbl>
          </a:graphicData>
        </a:graphic>
      </p:graphicFrame>
      <p:pic>
        <p:nvPicPr>
          <p:cNvPr id="8" name="Picture 7">
            <a:extLst>
              <a:ext uri="{FF2B5EF4-FFF2-40B4-BE49-F238E27FC236}">
                <a16:creationId xmlns:a16="http://schemas.microsoft.com/office/drawing/2014/main" id="{6D08C2EE-1070-4CCF-BDB6-76D6EACFDDF8}"/>
              </a:ext>
            </a:extLst>
          </p:cNvPr>
          <p:cNvPicPr>
            <a:picLocks noChangeAspect="1"/>
          </p:cNvPicPr>
          <p:nvPr/>
        </p:nvPicPr>
        <p:blipFill>
          <a:blip r:embed="rId6"/>
          <a:stretch>
            <a:fillRect/>
          </a:stretch>
        </p:blipFill>
        <p:spPr>
          <a:xfrm>
            <a:off x="8460759" y="4100975"/>
            <a:ext cx="2800350" cy="2590800"/>
          </a:xfrm>
          <a:prstGeom prst="rect">
            <a:avLst/>
          </a:prstGeom>
        </p:spPr>
      </p:pic>
      <p:graphicFrame>
        <p:nvGraphicFramePr>
          <p:cNvPr id="9" name="Table 7">
            <a:extLst>
              <a:ext uri="{FF2B5EF4-FFF2-40B4-BE49-F238E27FC236}">
                <a16:creationId xmlns:a16="http://schemas.microsoft.com/office/drawing/2014/main" id="{B10C300F-9D87-42E2-9860-98396B530317}"/>
              </a:ext>
            </a:extLst>
          </p:cNvPr>
          <p:cNvGraphicFramePr>
            <a:graphicFrameLocks/>
          </p:cNvGraphicFramePr>
          <p:nvPr>
            <p:extLst>
              <p:ext uri="{D42A27DB-BD31-4B8C-83A1-F6EECF244321}">
                <p14:modId xmlns:p14="http://schemas.microsoft.com/office/powerpoint/2010/main" val="1341478073"/>
              </p:ext>
            </p:extLst>
          </p:nvPr>
        </p:nvGraphicFramePr>
        <p:xfrm>
          <a:off x="8258607" y="2952158"/>
          <a:ext cx="3553546" cy="1112520"/>
        </p:xfrm>
        <a:graphic>
          <a:graphicData uri="http://schemas.openxmlformats.org/drawingml/2006/table">
            <a:tbl>
              <a:tblPr firstRow="1" bandRow="1">
                <a:tableStyleId>{5C22544A-7EE6-4342-B048-85BDC9FD1C3A}</a:tableStyleId>
              </a:tblPr>
              <a:tblGrid>
                <a:gridCol w="1776773">
                  <a:extLst>
                    <a:ext uri="{9D8B030D-6E8A-4147-A177-3AD203B41FA5}">
                      <a16:colId xmlns:a16="http://schemas.microsoft.com/office/drawing/2014/main" val="1172737616"/>
                    </a:ext>
                  </a:extLst>
                </a:gridCol>
                <a:gridCol w="1776773">
                  <a:extLst>
                    <a:ext uri="{9D8B030D-6E8A-4147-A177-3AD203B41FA5}">
                      <a16:colId xmlns:a16="http://schemas.microsoft.com/office/drawing/2014/main" val="2859012744"/>
                    </a:ext>
                  </a:extLst>
                </a:gridCol>
              </a:tblGrid>
              <a:tr h="370840">
                <a:tc gridSpan="2">
                  <a:txBody>
                    <a:bodyPr/>
                    <a:lstStyle/>
                    <a:p>
                      <a:pPr algn="ctr"/>
                      <a:r>
                        <a:rPr lang="en-US" b="1" dirty="0"/>
                        <a:t>Fan of Expanded Universe?</a:t>
                      </a:r>
                    </a:p>
                  </a:txBody>
                  <a:tcPr/>
                </a:tc>
                <a:tc hMerge="1">
                  <a:txBody>
                    <a:bodyPr/>
                    <a:lstStyle/>
                    <a:p>
                      <a:pPr algn="ctr"/>
                      <a:endParaRPr lang="en-US" b="1" dirty="0"/>
                    </a:p>
                  </a:txBody>
                  <a:tcPr/>
                </a:tc>
                <a:extLst>
                  <a:ext uri="{0D108BD9-81ED-4DB2-BD59-A6C34878D82A}">
                    <a16:rowId xmlns:a16="http://schemas.microsoft.com/office/drawing/2014/main" val="1883900107"/>
                  </a:ext>
                </a:extLst>
              </a:tr>
              <a:tr h="370840">
                <a:tc>
                  <a:txBody>
                    <a:bodyPr/>
                    <a:lstStyle/>
                    <a:p>
                      <a:pPr algn="ctr"/>
                      <a:r>
                        <a:rPr lang="en-US" b="1" dirty="0"/>
                        <a:t>Yes</a:t>
                      </a:r>
                    </a:p>
                  </a:txBody>
                  <a:tcPr/>
                </a:tc>
                <a:tc>
                  <a:txBody>
                    <a:bodyPr/>
                    <a:lstStyle/>
                    <a:p>
                      <a:pPr algn="ctr"/>
                      <a:r>
                        <a:rPr lang="en-US" b="1" dirty="0"/>
                        <a:t>No</a:t>
                      </a:r>
                    </a:p>
                  </a:txBody>
                  <a:tcPr/>
                </a:tc>
                <a:extLst>
                  <a:ext uri="{0D108BD9-81ED-4DB2-BD59-A6C34878D82A}">
                    <a16:rowId xmlns:a16="http://schemas.microsoft.com/office/drawing/2014/main" val="1592261800"/>
                  </a:ext>
                </a:extLst>
              </a:tr>
              <a:tr h="370840">
                <a:tc>
                  <a:txBody>
                    <a:bodyPr/>
                    <a:lstStyle/>
                    <a:p>
                      <a:r>
                        <a:rPr lang="en-US" dirty="0"/>
                        <a:t>99 (46.48%)</a:t>
                      </a:r>
                    </a:p>
                  </a:txBody>
                  <a:tcPr/>
                </a:tc>
                <a:tc>
                  <a:txBody>
                    <a:bodyPr/>
                    <a:lstStyle/>
                    <a:p>
                      <a:r>
                        <a:rPr lang="en-US" dirty="0"/>
                        <a:t>114 (53.52%)</a:t>
                      </a:r>
                    </a:p>
                  </a:txBody>
                  <a:tcPr/>
                </a:tc>
                <a:extLst>
                  <a:ext uri="{0D108BD9-81ED-4DB2-BD59-A6C34878D82A}">
                    <a16:rowId xmlns:a16="http://schemas.microsoft.com/office/drawing/2014/main" val="1575288602"/>
                  </a:ext>
                </a:extLst>
              </a:tr>
            </a:tbl>
          </a:graphicData>
        </a:graphic>
      </p:graphicFrame>
      <p:cxnSp>
        <p:nvCxnSpPr>
          <p:cNvPr id="10" name="Straight Arrow Connector 9">
            <a:extLst>
              <a:ext uri="{FF2B5EF4-FFF2-40B4-BE49-F238E27FC236}">
                <a16:creationId xmlns:a16="http://schemas.microsoft.com/office/drawing/2014/main" id="{703A8821-B4C6-432D-9D1E-2B69187C49B5}"/>
              </a:ext>
            </a:extLst>
          </p:cNvPr>
          <p:cNvCxnSpPr>
            <a:cxnSpLocks/>
          </p:cNvCxnSpPr>
          <p:nvPr/>
        </p:nvCxnSpPr>
        <p:spPr>
          <a:xfrm flipV="1">
            <a:off x="4010891" y="5396374"/>
            <a:ext cx="4374573" cy="339408"/>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pic>
        <p:nvPicPr>
          <p:cNvPr id="13" name="Audio 12">
            <a:hlinkClick r:id="" action="ppaction://media"/>
            <a:extLst>
              <a:ext uri="{FF2B5EF4-FFF2-40B4-BE49-F238E27FC236}">
                <a16:creationId xmlns:a16="http://schemas.microsoft.com/office/drawing/2014/main" id="{68C0562F-22D4-4349-A55E-DE4314DD26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75923790"/>
      </p:ext>
    </p:extLst>
  </p:cSld>
  <p:clrMapOvr>
    <a:masterClrMapping/>
  </p:clrMapOvr>
  <mc:AlternateContent xmlns:mc="http://schemas.openxmlformats.org/markup-compatibility/2006">
    <mc:Choice xmlns:p14="http://schemas.microsoft.com/office/powerpoint/2010/main" Requires="p14">
      <p:transition spd="slow" p14:dur="2000" advTm="17195"/>
    </mc:Choice>
    <mc:Fallback>
      <p:transition spd="slow" advTm="1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Star Trek franchise</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r>
              <a:rPr lang="en-US" dirty="0"/>
              <a:t>Star Trek popularity - average</a:t>
            </a:r>
          </a:p>
        </p:txBody>
      </p:sp>
      <p:pic>
        <p:nvPicPr>
          <p:cNvPr id="3" name="Picture 2">
            <a:extLst>
              <a:ext uri="{FF2B5EF4-FFF2-40B4-BE49-F238E27FC236}">
                <a16:creationId xmlns:a16="http://schemas.microsoft.com/office/drawing/2014/main" id="{F2E78DB9-6730-4615-9D76-A78635FEDE3E}"/>
              </a:ext>
            </a:extLst>
          </p:cNvPr>
          <p:cNvPicPr>
            <a:picLocks noChangeAspect="1"/>
          </p:cNvPicPr>
          <p:nvPr/>
        </p:nvPicPr>
        <p:blipFill>
          <a:blip r:embed="rId5"/>
          <a:stretch>
            <a:fillRect/>
          </a:stretch>
        </p:blipFill>
        <p:spPr>
          <a:xfrm>
            <a:off x="3410815" y="3932122"/>
            <a:ext cx="3790950" cy="2581275"/>
          </a:xfrm>
          <a:prstGeom prst="rect">
            <a:avLst/>
          </a:prstGeom>
        </p:spPr>
      </p:pic>
      <p:graphicFrame>
        <p:nvGraphicFramePr>
          <p:cNvPr id="7" name="Table 7">
            <a:extLst>
              <a:ext uri="{FF2B5EF4-FFF2-40B4-BE49-F238E27FC236}">
                <a16:creationId xmlns:a16="http://schemas.microsoft.com/office/drawing/2014/main" id="{D1256CD2-7C92-42D0-8C00-90DF70205819}"/>
              </a:ext>
            </a:extLst>
          </p:cNvPr>
          <p:cNvGraphicFramePr>
            <a:graphicFrameLocks noGrp="1"/>
          </p:cNvGraphicFramePr>
          <p:nvPr>
            <p:extLst>
              <p:ext uri="{D42A27DB-BD31-4B8C-83A1-F6EECF244321}">
                <p14:modId xmlns:p14="http://schemas.microsoft.com/office/powerpoint/2010/main" val="2942384088"/>
              </p:ext>
            </p:extLst>
          </p:nvPr>
        </p:nvGraphicFramePr>
        <p:xfrm>
          <a:off x="911668" y="3083181"/>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860160422"/>
                    </a:ext>
                  </a:extLst>
                </a:gridCol>
                <a:gridCol w="2709333">
                  <a:extLst>
                    <a:ext uri="{9D8B030D-6E8A-4147-A177-3AD203B41FA5}">
                      <a16:colId xmlns:a16="http://schemas.microsoft.com/office/drawing/2014/main" val="748141367"/>
                    </a:ext>
                  </a:extLst>
                </a:gridCol>
                <a:gridCol w="2709333">
                  <a:extLst>
                    <a:ext uri="{9D8B030D-6E8A-4147-A177-3AD203B41FA5}">
                      <a16:colId xmlns:a16="http://schemas.microsoft.com/office/drawing/2014/main" val="109574799"/>
                    </a:ext>
                  </a:extLst>
                </a:gridCol>
              </a:tblGrid>
              <a:tr h="370840">
                <a:tc>
                  <a:txBody>
                    <a:bodyPr/>
                    <a:lstStyle/>
                    <a:p>
                      <a:pPr algn="ctr"/>
                      <a:r>
                        <a:rPr lang="en-US" dirty="0"/>
                        <a:t>Yes</a:t>
                      </a:r>
                    </a:p>
                  </a:txBody>
                  <a:tcPr/>
                </a:tc>
                <a:tc>
                  <a:txBody>
                    <a:bodyPr/>
                    <a:lstStyle/>
                    <a:p>
                      <a:pPr algn="ctr"/>
                      <a:r>
                        <a:rPr lang="en-US" dirty="0"/>
                        <a:t>No</a:t>
                      </a:r>
                    </a:p>
                  </a:txBody>
                  <a:tcPr/>
                </a:tc>
                <a:tc>
                  <a:txBody>
                    <a:bodyPr/>
                    <a:lstStyle/>
                    <a:p>
                      <a:pPr algn="ctr"/>
                      <a:r>
                        <a:rPr lang="en-US" dirty="0"/>
                        <a:t>Not Answered*</a:t>
                      </a:r>
                    </a:p>
                  </a:txBody>
                  <a:tcPr/>
                </a:tc>
                <a:extLst>
                  <a:ext uri="{0D108BD9-81ED-4DB2-BD59-A6C34878D82A}">
                    <a16:rowId xmlns:a16="http://schemas.microsoft.com/office/drawing/2014/main" val="3260510190"/>
                  </a:ext>
                </a:extLst>
              </a:tr>
              <a:tr h="370840">
                <a:tc>
                  <a:txBody>
                    <a:bodyPr/>
                    <a:lstStyle/>
                    <a:p>
                      <a:r>
                        <a:rPr lang="en-US" dirty="0"/>
                        <a:t>415 (49.64%)</a:t>
                      </a:r>
                    </a:p>
                  </a:txBody>
                  <a:tcPr/>
                </a:tc>
                <a:tc>
                  <a:txBody>
                    <a:bodyPr/>
                    <a:lstStyle/>
                    <a:p>
                      <a:r>
                        <a:rPr lang="en-US" dirty="0"/>
                        <a:t>413 (49.40%)</a:t>
                      </a:r>
                    </a:p>
                  </a:txBody>
                  <a:tcPr/>
                </a:tc>
                <a:tc>
                  <a:txBody>
                    <a:bodyPr/>
                    <a:lstStyle/>
                    <a:p>
                      <a:r>
                        <a:rPr lang="en-US" dirty="0"/>
                        <a:t>8 (0.96%)</a:t>
                      </a:r>
                    </a:p>
                  </a:txBody>
                  <a:tcPr/>
                </a:tc>
                <a:extLst>
                  <a:ext uri="{0D108BD9-81ED-4DB2-BD59-A6C34878D82A}">
                    <a16:rowId xmlns:a16="http://schemas.microsoft.com/office/drawing/2014/main" val="3845595201"/>
                  </a:ext>
                </a:extLst>
              </a:tr>
            </a:tbl>
          </a:graphicData>
        </a:graphic>
      </p:graphicFrame>
      <p:pic>
        <p:nvPicPr>
          <p:cNvPr id="11" name="Audio 10">
            <a:hlinkClick r:id="" action="ppaction://media"/>
            <a:extLst>
              <a:ext uri="{FF2B5EF4-FFF2-40B4-BE49-F238E27FC236}">
                <a16:creationId xmlns:a16="http://schemas.microsoft.com/office/drawing/2014/main" id="{DA7E8473-E3D5-4FC9-9089-6606E68005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00690126"/>
      </p:ext>
    </p:extLst>
  </p:cSld>
  <p:clrMapOvr>
    <a:masterClrMapping/>
  </p:clrMapOvr>
  <mc:AlternateContent xmlns:mc="http://schemas.openxmlformats.org/markup-compatibility/2006">
    <mc:Choice xmlns:p14="http://schemas.microsoft.com/office/powerpoint/2010/main" Requires="p14">
      <p:transition spd="slow" p14:dur="2000" advTm="17045"/>
    </mc:Choice>
    <mc:Fallback>
      <p:transition spd="slow" advTm="1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 Demographics</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34DF5BF-FED9-4FC8-82EB-D9BD1DEBD5CD}"/>
              </a:ext>
            </a:extLst>
          </p:cNvPr>
          <p:cNvPicPr>
            <a:picLocks noChangeAspect="1"/>
          </p:cNvPicPr>
          <p:nvPr/>
        </p:nvPicPr>
        <p:blipFill>
          <a:blip r:embed="rId5"/>
          <a:stretch>
            <a:fillRect/>
          </a:stretch>
        </p:blipFill>
        <p:spPr>
          <a:xfrm>
            <a:off x="677334" y="1946066"/>
            <a:ext cx="2562181" cy="4452894"/>
          </a:xfrm>
          <a:prstGeom prst="rect">
            <a:avLst/>
          </a:prstGeom>
        </p:spPr>
      </p:pic>
      <p:pic>
        <p:nvPicPr>
          <p:cNvPr id="8" name="Picture 7">
            <a:extLst>
              <a:ext uri="{FF2B5EF4-FFF2-40B4-BE49-F238E27FC236}">
                <a16:creationId xmlns:a16="http://schemas.microsoft.com/office/drawing/2014/main" id="{F72D02B8-C8EC-444F-AD83-EF2679123F7C}"/>
              </a:ext>
            </a:extLst>
          </p:cNvPr>
          <p:cNvPicPr>
            <a:picLocks noChangeAspect="1"/>
          </p:cNvPicPr>
          <p:nvPr/>
        </p:nvPicPr>
        <p:blipFill>
          <a:blip r:embed="rId6"/>
          <a:stretch>
            <a:fillRect/>
          </a:stretch>
        </p:blipFill>
        <p:spPr>
          <a:xfrm>
            <a:off x="3705262" y="1930400"/>
            <a:ext cx="2619811" cy="4497046"/>
          </a:xfrm>
          <a:prstGeom prst="rect">
            <a:avLst/>
          </a:prstGeom>
        </p:spPr>
      </p:pic>
      <p:pic>
        <p:nvPicPr>
          <p:cNvPr id="9" name="Picture 8">
            <a:extLst>
              <a:ext uri="{FF2B5EF4-FFF2-40B4-BE49-F238E27FC236}">
                <a16:creationId xmlns:a16="http://schemas.microsoft.com/office/drawing/2014/main" id="{1806C071-A63A-4F78-B5BB-60B66D070544}"/>
              </a:ext>
            </a:extLst>
          </p:cNvPr>
          <p:cNvPicPr>
            <a:picLocks noChangeAspect="1"/>
          </p:cNvPicPr>
          <p:nvPr/>
        </p:nvPicPr>
        <p:blipFill>
          <a:blip r:embed="rId7"/>
          <a:stretch>
            <a:fillRect/>
          </a:stretch>
        </p:blipFill>
        <p:spPr>
          <a:xfrm>
            <a:off x="6848885" y="1930399"/>
            <a:ext cx="4658082" cy="4497047"/>
          </a:xfrm>
          <a:prstGeom prst="rect">
            <a:avLst/>
          </a:prstGeom>
        </p:spPr>
      </p:pic>
      <p:pic>
        <p:nvPicPr>
          <p:cNvPr id="14" name="Audio 13">
            <a:hlinkClick r:id="" action="ppaction://media"/>
            <a:extLst>
              <a:ext uri="{FF2B5EF4-FFF2-40B4-BE49-F238E27FC236}">
                <a16:creationId xmlns:a16="http://schemas.microsoft.com/office/drawing/2014/main" id="{875A7D25-45AB-4955-86F3-88BEA4B57D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3255462"/>
      </p:ext>
    </p:extLst>
  </p:cSld>
  <p:clrMapOvr>
    <a:masterClrMapping/>
  </p:clrMapOvr>
  <mc:AlternateContent xmlns:mc="http://schemas.openxmlformats.org/markup-compatibility/2006">
    <mc:Choice xmlns:p14="http://schemas.microsoft.com/office/powerpoint/2010/main" Requires="p14">
      <p:transition spd="slow" p14:dur="2000" advTm="29007"/>
    </mc:Choice>
    <mc:Fallback>
      <p:transition spd="slow" advTm="29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 Demographics</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B7FE9CD0-2FF6-41C6-A1C3-13948E909614}"/>
              </a:ext>
            </a:extLst>
          </p:cNvPr>
          <p:cNvPicPr>
            <a:picLocks noChangeAspect="1"/>
          </p:cNvPicPr>
          <p:nvPr/>
        </p:nvPicPr>
        <p:blipFill>
          <a:blip r:embed="rId5"/>
          <a:stretch>
            <a:fillRect/>
          </a:stretch>
        </p:blipFill>
        <p:spPr>
          <a:xfrm>
            <a:off x="1454728" y="1930400"/>
            <a:ext cx="9040091" cy="4579290"/>
          </a:xfrm>
          <a:prstGeom prst="rect">
            <a:avLst/>
          </a:prstGeom>
        </p:spPr>
      </p:pic>
      <p:pic>
        <p:nvPicPr>
          <p:cNvPr id="7" name="Audio 6">
            <a:hlinkClick r:id="" action="ppaction://media"/>
            <a:extLst>
              <a:ext uri="{FF2B5EF4-FFF2-40B4-BE49-F238E27FC236}">
                <a16:creationId xmlns:a16="http://schemas.microsoft.com/office/drawing/2014/main" id="{7C1A21FB-6A84-43FC-A7FC-434C97C955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94817017"/>
      </p:ext>
    </p:extLst>
  </p:cSld>
  <p:clrMapOvr>
    <a:masterClrMapping/>
  </p:clrMapOvr>
  <mc:AlternateContent xmlns:mc="http://schemas.openxmlformats.org/markup-compatibility/2006">
    <mc:Choice xmlns:p14="http://schemas.microsoft.com/office/powerpoint/2010/main" Requires="p14">
      <p:transition spd="slow" p14:dur="2000" advTm="6119"/>
    </mc:Choice>
    <mc:Fallback>
      <p:transition spd="slow" advTm="6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Respondent Demographics</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9E92491-8C06-406F-AA64-A6DB835A3E90}"/>
              </a:ext>
            </a:extLst>
          </p:cNvPr>
          <p:cNvPicPr>
            <a:picLocks noChangeAspect="1"/>
          </p:cNvPicPr>
          <p:nvPr/>
        </p:nvPicPr>
        <p:blipFill>
          <a:blip r:embed="rId5"/>
          <a:stretch>
            <a:fillRect/>
          </a:stretch>
        </p:blipFill>
        <p:spPr>
          <a:xfrm>
            <a:off x="677334" y="2176255"/>
            <a:ext cx="10214264" cy="4110906"/>
          </a:xfrm>
          <a:prstGeom prst="rect">
            <a:avLst/>
          </a:prstGeom>
        </p:spPr>
      </p:pic>
      <p:pic>
        <p:nvPicPr>
          <p:cNvPr id="7" name="Audio 6">
            <a:hlinkClick r:id="" action="ppaction://media"/>
            <a:extLst>
              <a:ext uri="{FF2B5EF4-FFF2-40B4-BE49-F238E27FC236}">
                <a16:creationId xmlns:a16="http://schemas.microsoft.com/office/drawing/2014/main" id="{2A2ACECB-FE6B-48AC-B970-E8C930567E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5031939"/>
      </p:ext>
    </p:extLst>
  </p:cSld>
  <p:clrMapOvr>
    <a:masterClrMapping/>
  </p:clrMapOvr>
  <mc:AlternateContent xmlns:mc="http://schemas.openxmlformats.org/markup-compatibility/2006">
    <mc:Choice xmlns:p14="http://schemas.microsoft.com/office/powerpoint/2010/main" Requires="p14">
      <p:transition spd="slow" p14:dur="2000" advTm="6488"/>
    </mc:Choice>
    <mc:Fallback>
      <p:transition spd="slow" advTm="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19B8-952A-4E37-B728-28E0007E6642}"/>
              </a:ext>
            </a:extLst>
          </p:cNvPr>
          <p:cNvSpPr>
            <a:spLocks noGrp="1"/>
          </p:cNvSpPr>
          <p:nvPr>
            <p:ph type="title"/>
          </p:nvPr>
        </p:nvSpPr>
        <p:spPr/>
        <p:txBody>
          <a:bodyPr/>
          <a:lstStyle/>
          <a:p>
            <a:r>
              <a:rPr lang="en-US" dirty="0"/>
              <a:t>Data Analysis</a:t>
            </a:r>
            <a:br>
              <a:rPr lang="en-US" dirty="0"/>
            </a:br>
            <a:endParaRPr lang="en-US" dirty="0"/>
          </a:p>
        </p:txBody>
      </p:sp>
      <p:sp>
        <p:nvSpPr>
          <p:cNvPr id="6" name="Title 1">
            <a:extLst>
              <a:ext uri="{FF2B5EF4-FFF2-40B4-BE49-F238E27FC236}">
                <a16:creationId xmlns:a16="http://schemas.microsoft.com/office/drawing/2014/main" id="{4AEEF6D5-C627-4D36-9E54-C0A88FDE4EE8}"/>
              </a:ext>
            </a:extLst>
          </p:cNvPr>
          <p:cNvSpPr txBox="1">
            <a:spLocks/>
          </p:cNvSpPr>
          <p:nvPr/>
        </p:nvSpPr>
        <p:spPr>
          <a:xfrm>
            <a:off x="737832" y="1205505"/>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Final thoughts</a:t>
            </a:r>
          </a:p>
        </p:txBody>
      </p:sp>
      <p:sp>
        <p:nvSpPr>
          <p:cNvPr id="4" name="Content Placeholder 3">
            <a:extLst>
              <a:ext uri="{FF2B5EF4-FFF2-40B4-BE49-F238E27FC236}">
                <a16:creationId xmlns:a16="http://schemas.microsoft.com/office/drawing/2014/main" id="{91265DDA-BC59-4B1D-9A3D-DA60B98BB760}"/>
              </a:ext>
            </a:extLst>
          </p:cNvPr>
          <p:cNvSpPr>
            <a:spLocks noGrp="1"/>
          </p:cNvSpPr>
          <p:nvPr>
            <p:ph idx="1"/>
          </p:nvPr>
        </p:nvSpPr>
        <p:spPr/>
        <p:txBody>
          <a:bodyPr/>
          <a:lstStyle/>
          <a:p>
            <a:r>
              <a:rPr lang="en-US" dirty="0"/>
              <a:t>More analysis?</a:t>
            </a:r>
          </a:p>
        </p:txBody>
      </p:sp>
      <p:pic>
        <p:nvPicPr>
          <p:cNvPr id="10" name="Audio 9">
            <a:hlinkClick r:id="" action="ppaction://media"/>
            <a:extLst>
              <a:ext uri="{FF2B5EF4-FFF2-40B4-BE49-F238E27FC236}">
                <a16:creationId xmlns:a16="http://schemas.microsoft.com/office/drawing/2014/main" id="{24DF3974-3559-4E7B-8A09-7D5A1571D2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4816033"/>
      </p:ext>
    </p:extLst>
  </p:cSld>
  <p:clrMapOvr>
    <a:masterClrMapping/>
  </p:clrMapOvr>
  <mc:AlternateContent xmlns:mc="http://schemas.openxmlformats.org/markup-compatibility/2006" xmlns:p14="http://schemas.microsoft.com/office/powerpoint/2010/main">
    <mc:Choice Requires="p14">
      <p:transition spd="slow" p14:dur="2000" advTm="13159"/>
    </mc:Choice>
    <mc:Fallback xmlns="">
      <p:transition spd="slow" advTm="13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E340-EEFE-41B3-B169-139B036C3E01}"/>
              </a:ext>
            </a:extLst>
          </p:cNvPr>
          <p:cNvSpPr>
            <a:spLocks noGrp="1"/>
          </p:cNvSpPr>
          <p:nvPr>
            <p:ph type="ctrTitle"/>
          </p:nvPr>
        </p:nvSpPr>
        <p:spPr/>
        <p:txBody>
          <a:bodyPr/>
          <a:lstStyle/>
          <a:p>
            <a:r>
              <a:rPr lang="en-US" dirty="0"/>
              <a:t>End</a:t>
            </a:r>
          </a:p>
        </p:txBody>
      </p:sp>
      <p:sp>
        <p:nvSpPr>
          <p:cNvPr id="3" name="Subtitle 2">
            <a:extLst>
              <a:ext uri="{FF2B5EF4-FFF2-40B4-BE49-F238E27FC236}">
                <a16:creationId xmlns:a16="http://schemas.microsoft.com/office/drawing/2014/main" id="{9CEB4029-E055-482C-AC67-F68385CF7E26}"/>
              </a:ext>
            </a:extLst>
          </p:cNvPr>
          <p:cNvSpPr>
            <a:spLocks noGrp="1"/>
          </p:cNvSpPr>
          <p:nvPr>
            <p:ph type="subTitle" idx="1"/>
          </p:nvPr>
        </p:nvSpPr>
        <p:spPr/>
        <p:txBody>
          <a:bodyPr/>
          <a:lstStyle/>
          <a:p>
            <a:endParaRPr lang="en-US" dirty="0"/>
          </a:p>
        </p:txBody>
      </p:sp>
      <p:pic>
        <p:nvPicPr>
          <p:cNvPr id="5" name="Audio 4">
            <a:hlinkClick r:id="" action="ppaction://media"/>
            <a:extLst>
              <a:ext uri="{FF2B5EF4-FFF2-40B4-BE49-F238E27FC236}">
                <a16:creationId xmlns:a16="http://schemas.microsoft.com/office/drawing/2014/main" id="{4CD959F1-5255-46B7-966A-11A9B8CE05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00067861"/>
      </p:ext>
    </p:extLst>
  </p:cSld>
  <p:clrMapOvr>
    <a:masterClrMapping/>
  </p:clrMapOvr>
  <mc:AlternateContent xmlns:mc="http://schemas.openxmlformats.org/markup-compatibility/2006" xmlns:p14="http://schemas.microsoft.com/office/powerpoint/2010/main">
    <mc:Choice Requires="p14">
      <p:transition spd="slow" p14:dur="2000" advTm="11683"/>
    </mc:Choice>
    <mc:Fallback xmlns="">
      <p:transition spd="slow" advTm="1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Set all columns to Upper case</a:t>
            </a:r>
          </a:p>
          <a:p>
            <a:pPr lvl="1"/>
            <a:r>
              <a:rPr lang="en-US" dirty="0" err="1"/>
              <a:t>str.upper</a:t>
            </a:r>
            <a:r>
              <a:rPr lang="en-US" dirty="0"/>
              <a:t>() function</a:t>
            </a:r>
          </a:p>
          <a:p>
            <a:endParaRPr lang="en-US" dirty="0"/>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Upper case all Strings</a:t>
            </a:r>
          </a:p>
        </p:txBody>
      </p:sp>
      <p:pic>
        <p:nvPicPr>
          <p:cNvPr id="5" name="Picture 4">
            <a:extLst>
              <a:ext uri="{FF2B5EF4-FFF2-40B4-BE49-F238E27FC236}">
                <a16:creationId xmlns:a16="http://schemas.microsoft.com/office/drawing/2014/main" id="{52F12D64-19B3-40BC-878F-A82A1742D43A}"/>
              </a:ext>
            </a:extLst>
          </p:cNvPr>
          <p:cNvPicPr>
            <a:picLocks noChangeAspect="1"/>
          </p:cNvPicPr>
          <p:nvPr/>
        </p:nvPicPr>
        <p:blipFill>
          <a:blip r:embed="rId5"/>
          <a:stretch>
            <a:fillRect/>
          </a:stretch>
        </p:blipFill>
        <p:spPr>
          <a:xfrm>
            <a:off x="2008630" y="3283094"/>
            <a:ext cx="5934075" cy="14763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7C537DE0-55E2-480B-84BC-D59C8F9F8575}"/>
                  </a:ext>
                </a:extLst>
              </p14:cNvPr>
              <p14:cNvContentPartPr/>
              <p14:nvPr>
                <p:extLst>
                  <p:ext uri="{42D2F446-02D8-4167-A562-619A0277C38B}">
                    <p15:isNarration xmlns:p15="http://schemas.microsoft.com/office/powerpoint/2012/main" val="1"/>
                  </p:ext>
                </p:extLst>
              </p14:nvPr>
            </p14:nvContentPartPr>
            <p14:xfrm>
              <a:off x="1801440" y="3594600"/>
              <a:ext cx="5871240" cy="1139040"/>
            </p14:xfrm>
          </p:contentPart>
        </mc:Choice>
        <mc:Fallback xmlns="">
          <p:pic>
            <p:nvPicPr>
              <p:cNvPr id="9" name="Ink 8">
                <a:extLst>
                  <a:ext uri="{FF2B5EF4-FFF2-40B4-BE49-F238E27FC236}">
                    <a16:creationId xmlns:a16="http://schemas.microsoft.com/office/drawing/2014/main" id="{7C537DE0-55E2-480B-84BC-D59C8F9F8575}"/>
                  </a:ext>
                </a:extLst>
              </p:cNvPr>
              <p:cNvPicPr>
                <a:picLocks noGrp="1" noRot="1" noChangeAspect="1" noMove="1" noResize="1" noEditPoints="1" noAdjustHandles="1" noChangeArrowheads="1" noChangeShapeType="1"/>
              </p:cNvPicPr>
              <p:nvPr/>
            </p:nvPicPr>
            <p:blipFill>
              <a:blip r:embed="rId7"/>
              <a:stretch>
                <a:fillRect/>
              </a:stretch>
            </p:blipFill>
            <p:spPr>
              <a:xfrm>
                <a:off x="1792080" y="3585240"/>
                <a:ext cx="5889960" cy="1157760"/>
              </a:xfrm>
              <a:prstGeom prst="rect">
                <a:avLst/>
              </a:prstGeom>
            </p:spPr>
          </p:pic>
        </mc:Fallback>
      </mc:AlternateContent>
      <p:pic>
        <p:nvPicPr>
          <p:cNvPr id="10" name="Audio 9">
            <a:hlinkClick r:id="" action="ppaction://media"/>
            <a:extLst>
              <a:ext uri="{FF2B5EF4-FFF2-40B4-BE49-F238E27FC236}">
                <a16:creationId xmlns:a16="http://schemas.microsoft.com/office/drawing/2014/main" id="{1141E32D-BF9A-41F3-A8D0-26CD9D8988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2777659"/>
      </p:ext>
    </p:extLst>
  </p:cSld>
  <p:clrMapOvr>
    <a:masterClrMapping/>
  </p:clrMapOvr>
  <mc:AlternateContent xmlns:mc="http://schemas.openxmlformats.org/markup-compatibility/2006" xmlns:p14="http://schemas.microsoft.com/office/powerpoint/2010/main">
    <mc:Choice Requires="p14">
      <p:transition spd="slow" p14:dur="2000" advTm="14545"/>
    </mc:Choice>
    <mc:Fallback xmlns="">
      <p:transition spd="slow" advTm="1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a:t>ID</a:t>
            </a:r>
          </a:p>
          <a:p>
            <a:pPr lvl="1"/>
            <a:r>
              <a:rPr lang="en-US" dirty="0"/>
              <a:t>ID are unique</a:t>
            </a:r>
          </a:p>
          <a:p>
            <a:pPr lvl="1"/>
            <a:r>
              <a:rPr lang="en-US" dirty="0"/>
              <a:t>Find duplicates using duplicated() function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Checking ID</a:t>
            </a:r>
          </a:p>
        </p:txBody>
      </p:sp>
      <p:pic>
        <p:nvPicPr>
          <p:cNvPr id="8" name="Picture 7">
            <a:extLst>
              <a:ext uri="{FF2B5EF4-FFF2-40B4-BE49-F238E27FC236}">
                <a16:creationId xmlns:a16="http://schemas.microsoft.com/office/drawing/2014/main" id="{F19EA141-1BDA-4E47-9D4E-0F782AB0497A}"/>
              </a:ext>
            </a:extLst>
          </p:cNvPr>
          <p:cNvPicPr>
            <a:picLocks noChangeAspect="1"/>
          </p:cNvPicPr>
          <p:nvPr/>
        </p:nvPicPr>
        <p:blipFill>
          <a:blip r:embed="rId5"/>
          <a:stretch>
            <a:fillRect/>
          </a:stretch>
        </p:blipFill>
        <p:spPr>
          <a:xfrm>
            <a:off x="1794318" y="3519950"/>
            <a:ext cx="6362700" cy="11620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0" name="Ink 9">
                <a:extLst>
                  <a:ext uri="{FF2B5EF4-FFF2-40B4-BE49-F238E27FC236}">
                    <a16:creationId xmlns:a16="http://schemas.microsoft.com/office/drawing/2014/main" id="{33B6DEA7-03A3-4388-BD56-3F24E5CC7126}"/>
                  </a:ext>
                </a:extLst>
              </p14:cNvPr>
              <p14:cNvContentPartPr/>
              <p14:nvPr>
                <p:extLst>
                  <p:ext uri="{42D2F446-02D8-4167-A562-619A0277C38B}">
                    <p15:isNarration xmlns:p15="http://schemas.microsoft.com/office/powerpoint/2012/main" val="1"/>
                  </p:ext>
                </p:extLst>
              </p14:nvPr>
            </p14:nvContentPartPr>
            <p14:xfrm>
              <a:off x="5981400" y="4350960"/>
              <a:ext cx="866880" cy="51480"/>
            </p14:xfrm>
          </p:contentPart>
        </mc:Choice>
        <mc:Fallback xmlns="">
          <p:pic>
            <p:nvPicPr>
              <p:cNvPr id="10" name="Ink 9">
                <a:extLst>
                  <a:ext uri="{FF2B5EF4-FFF2-40B4-BE49-F238E27FC236}">
                    <a16:creationId xmlns:a16="http://schemas.microsoft.com/office/drawing/2014/main" id="{33B6DEA7-03A3-4388-BD56-3F24E5CC7126}"/>
                  </a:ext>
                </a:extLst>
              </p:cNvPr>
              <p:cNvPicPr>
                <a:picLocks noGrp="1" noRot="1" noChangeAspect="1" noMove="1" noResize="1" noEditPoints="1" noAdjustHandles="1" noChangeArrowheads="1" noChangeShapeType="1"/>
              </p:cNvPicPr>
              <p:nvPr/>
            </p:nvPicPr>
            <p:blipFill>
              <a:blip r:embed="rId7"/>
              <a:stretch>
                <a:fillRect/>
              </a:stretch>
            </p:blipFill>
            <p:spPr>
              <a:xfrm>
                <a:off x="5972040" y="4341600"/>
                <a:ext cx="885600" cy="70200"/>
              </a:xfrm>
              <a:prstGeom prst="rect">
                <a:avLst/>
              </a:prstGeom>
            </p:spPr>
          </p:pic>
        </mc:Fallback>
      </mc:AlternateContent>
      <p:pic>
        <p:nvPicPr>
          <p:cNvPr id="11" name="Audio 10">
            <a:hlinkClick r:id="" action="ppaction://media"/>
            <a:extLst>
              <a:ext uri="{FF2B5EF4-FFF2-40B4-BE49-F238E27FC236}">
                <a16:creationId xmlns:a16="http://schemas.microsoft.com/office/drawing/2014/main" id="{D1D90553-964C-4F25-8B2E-DDC3D01AFE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2596388"/>
      </p:ext>
    </p:extLst>
  </p:cSld>
  <p:clrMapOvr>
    <a:masterClrMapping/>
  </p:clrMapOvr>
  <mc:AlternateContent xmlns:mc="http://schemas.openxmlformats.org/markup-compatibility/2006" xmlns:p14="http://schemas.microsoft.com/office/powerpoint/2010/main">
    <mc:Choice Requires="p14">
      <p:transition spd="slow" p14:dur="2000" advTm="24489"/>
    </mc:Choice>
    <mc:Fallback xmlns="">
      <p:transition spd="slow" advTm="2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SeenStarWars</a:t>
            </a:r>
            <a:endParaRPr lang="en-US" dirty="0"/>
          </a:p>
          <a:p>
            <a:pPr lvl="1"/>
            <a:r>
              <a:rPr lang="en-US" dirty="0"/>
              <a:t>Yes or No responses only</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 </a:t>
            </a:r>
          </a:p>
        </p:txBody>
      </p:sp>
      <p:pic>
        <p:nvPicPr>
          <p:cNvPr id="5" name="Picture 4">
            <a:extLst>
              <a:ext uri="{FF2B5EF4-FFF2-40B4-BE49-F238E27FC236}">
                <a16:creationId xmlns:a16="http://schemas.microsoft.com/office/drawing/2014/main" id="{60AEB0E6-42B8-44A8-8851-2401FA27B6F7}"/>
              </a:ext>
            </a:extLst>
          </p:cNvPr>
          <p:cNvPicPr>
            <a:picLocks noChangeAspect="1"/>
          </p:cNvPicPr>
          <p:nvPr/>
        </p:nvPicPr>
        <p:blipFill>
          <a:blip r:embed="rId5"/>
          <a:stretch>
            <a:fillRect/>
          </a:stretch>
        </p:blipFill>
        <p:spPr>
          <a:xfrm>
            <a:off x="3184968" y="2929400"/>
            <a:ext cx="3581400" cy="11715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8D8CC7B2-DC71-4920-A59E-8BF814C88376}"/>
                  </a:ext>
                </a:extLst>
              </p14:cNvPr>
              <p14:cNvContentPartPr/>
              <p14:nvPr>
                <p:extLst>
                  <p:ext uri="{42D2F446-02D8-4167-A562-619A0277C38B}">
                    <p15:isNarration xmlns:p15="http://schemas.microsoft.com/office/powerpoint/2012/main" val="1"/>
                  </p:ext>
                </p:extLst>
              </p14:nvPr>
            </p14:nvContentPartPr>
            <p14:xfrm>
              <a:off x="3203280" y="4113000"/>
              <a:ext cx="459000" cy="42840"/>
            </p14:xfrm>
          </p:contentPart>
        </mc:Choice>
        <mc:Fallback xmlns="">
          <p:pic>
            <p:nvPicPr>
              <p:cNvPr id="8" name="Ink 7">
                <a:extLst>
                  <a:ext uri="{FF2B5EF4-FFF2-40B4-BE49-F238E27FC236}">
                    <a16:creationId xmlns:a16="http://schemas.microsoft.com/office/drawing/2014/main" id="{8D8CC7B2-DC71-4920-A59E-8BF814C88376}"/>
                  </a:ext>
                </a:extLst>
              </p:cNvPr>
              <p:cNvPicPr>
                <a:picLocks noGrp="1" noRot="1" noChangeAspect="1" noMove="1" noResize="1" noEditPoints="1" noAdjustHandles="1" noChangeArrowheads="1" noChangeShapeType="1"/>
              </p:cNvPicPr>
              <p:nvPr/>
            </p:nvPicPr>
            <p:blipFill>
              <a:blip r:embed="rId7"/>
              <a:stretch>
                <a:fillRect/>
              </a:stretch>
            </p:blipFill>
            <p:spPr>
              <a:xfrm>
                <a:off x="3193920" y="4103640"/>
                <a:ext cx="477720" cy="61560"/>
              </a:xfrm>
              <a:prstGeom prst="rect">
                <a:avLst/>
              </a:prstGeom>
            </p:spPr>
          </p:pic>
        </mc:Fallback>
      </mc:AlternateContent>
      <p:pic>
        <p:nvPicPr>
          <p:cNvPr id="9" name="Audio 8">
            <a:hlinkClick r:id="" action="ppaction://media"/>
            <a:extLst>
              <a:ext uri="{FF2B5EF4-FFF2-40B4-BE49-F238E27FC236}">
                <a16:creationId xmlns:a16="http://schemas.microsoft.com/office/drawing/2014/main" id="{5BD267F1-F46A-415C-A959-71D68CC635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35943373"/>
      </p:ext>
    </p:extLst>
  </p:cSld>
  <p:clrMapOvr>
    <a:masterClrMapping/>
  </p:clrMapOvr>
  <mc:AlternateContent xmlns:mc="http://schemas.openxmlformats.org/markup-compatibility/2006" xmlns:p14="http://schemas.microsoft.com/office/powerpoint/2010/main">
    <mc:Choice Requires="p14">
      <p:transition spd="slow" p14:dur="2000" advTm="13835"/>
    </mc:Choice>
    <mc:Fallback xmlns="">
      <p:transition spd="slow" advTm="1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7F0C-076F-4E59-A3C8-F357A6A2C7AC}"/>
              </a:ext>
            </a:extLst>
          </p:cNvPr>
          <p:cNvSpPr>
            <a:spLocks noGrp="1"/>
          </p:cNvSpPr>
          <p:nvPr>
            <p:ph type="title"/>
          </p:nvPr>
        </p:nvSpPr>
        <p:spPr/>
        <p:txBody>
          <a:bodyPr/>
          <a:lstStyle/>
          <a:p>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A05274A9-D267-4941-9292-F407D5193E95}"/>
              </a:ext>
            </a:extLst>
          </p:cNvPr>
          <p:cNvSpPr>
            <a:spLocks noGrp="1"/>
          </p:cNvSpPr>
          <p:nvPr>
            <p:ph idx="1"/>
          </p:nvPr>
        </p:nvSpPr>
        <p:spPr/>
        <p:txBody>
          <a:bodyPr/>
          <a:lstStyle/>
          <a:p>
            <a:r>
              <a:rPr lang="en-US" dirty="0" err="1"/>
              <a:t>SeenStarWars</a:t>
            </a:r>
            <a:endParaRPr lang="en-US" dirty="0"/>
          </a:p>
          <a:p>
            <a:pPr lvl="1"/>
            <a:r>
              <a:rPr lang="en-US" dirty="0"/>
              <a:t>Remove whitespaces with </a:t>
            </a:r>
            <a:r>
              <a:rPr lang="en-US" dirty="0" err="1"/>
              <a:t>str.strip</a:t>
            </a:r>
            <a:r>
              <a:rPr lang="en-US" dirty="0"/>
              <a:t>() function</a:t>
            </a:r>
          </a:p>
        </p:txBody>
      </p:sp>
      <p:sp>
        <p:nvSpPr>
          <p:cNvPr id="4" name="Title 1">
            <a:extLst>
              <a:ext uri="{FF2B5EF4-FFF2-40B4-BE49-F238E27FC236}">
                <a16:creationId xmlns:a16="http://schemas.microsoft.com/office/drawing/2014/main" id="{C42C43C0-D1DF-4F72-9E1F-B3A3BBDFA6BB}"/>
              </a:ext>
            </a:extLst>
          </p:cNvPr>
          <p:cNvSpPr txBox="1">
            <a:spLocks/>
          </p:cNvSpPr>
          <p:nvPr/>
        </p:nvSpPr>
        <p:spPr>
          <a:xfrm>
            <a:off x="677334" y="1189839"/>
            <a:ext cx="8596668" cy="7405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i="1" dirty="0"/>
              <a:t>Have you seen Star Wars? </a:t>
            </a:r>
          </a:p>
        </p:txBody>
      </p:sp>
      <p:pic>
        <p:nvPicPr>
          <p:cNvPr id="6" name="Picture 5">
            <a:extLst>
              <a:ext uri="{FF2B5EF4-FFF2-40B4-BE49-F238E27FC236}">
                <a16:creationId xmlns:a16="http://schemas.microsoft.com/office/drawing/2014/main" id="{53EF5D8B-85F2-4678-B534-4DA8F3F76F6E}"/>
              </a:ext>
            </a:extLst>
          </p:cNvPr>
          <p:cNvPicPr>
            <a:picLocks noChangeAspect="1"/>
          </p:cNvPicPr>
          <p:nvPr/>
        </p:nvPicPr>
        <p:blipFill>
          <a:blip r:embed="rId5"/>
          <a:stretch>
            <a:fillRect/>
          </a:stretch>
        </p:blipFill>
        <p:spPr>
          <a:xfrm>
            <a:off x="2199130" y="2918143"/>
            <a:ext cx="5553075" cy="14097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15FBABD4-0AD0-4797-ACF6-DEDB00258CB7}"/>
                  </a:ext>
                </a:extLst>
              </p14:cNvPr>
              <p14:cNvContentPartPr/>
              <p14:nvPr>
                <p:extLst>
                  <p:ext uri="{42D2F446-02D8-4167-A562-619A0277C38B}">
                    <p15:isNarration xmlns:p15="http://schemas.microsoft.com/office/powerpoint/2012/main" val="1"/>
                  </p:ext>
                </p:extLst>
              </p14:nvPr>
            </p14:nvContentPartPr>
            <p14:xfrm>
              <a:off x="6780240" y="3348360"/>
              <a:ext cx="713880" cy="76680"/>
            </p14:xfrm>
          </p:contentPart>
        </mc:Choice>
        <mc:Fallback xmlns="">
          <p:pic>
            <p:nvPicPr>
              <p:cNvPr id="7" name="Ink 6">
                <a:extLst>
                  <a:ext uri="{FF2B5EF4-FFF2-40B4-BE49-F238E27FC236}">
                    <a16:creationId xmlns:a16="http://schemas.microsoft.com/office/drawing/2014/main" id="{15FBABD4-0AD0-4797-ACF6-DEDB00258CB7}"/>
                  </a:ext>
                </a:extLst>
              </p:cNvPr>
              <p:cNvPicPr>
                <a:picLocks noGrp="1" noRot="1" noChangeAspect="1" noMove="1" noResize="1" noEditPoints="1" noAdjustHandles="1" noChangeArrowheads="1" noChangeShapeType="1"/>
              </p:cNvPicPr>
              <p:nvPr/>
            </p:nvPicPr>
            <p:blipFill>
              <a:blip r:embed="rId7"/>
              <a:stretch>
                <a:fillRect/>
              </a:stretch>
            </p:blipFill>
            <p:spPr>
              <a:xfrm>
                <a:off x="6770880" y="3339000"/>
                <a:ext cx="732600" cy="95400"/>
              </a:xfrm>
              <a:prstGeom prst="rect">
                <a:avLst/>
              </a:prstGeom>
            </p:spPr>
          </p:pic>
        </mc:Fallback>
      </mc:AlternateContent>
      <p:pic>
        <p:nvPicPr>
          <p:cNvPr id="8" name="Audio 7">
            <a:hlinkClick r:id="" action="ppaction://media"/>
            <a:extLst>
              <a:ext uri="{FF2B5EF4-FFF2-40B4-BE49-F238E27FC236}">
                <a16:creationId xmlns:a16="http://schemas.microsoft.com/office/drawing/2014/main" id="{DEC570FD-7710-4FA0-BE9F-8D40F09D0A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5386275"/>
      </p:ext>
    </p:extLst>
  </p:cSld>
  <p:clrMapOvr>
    <a:masterClrMapping/>
  </p:clrMapOvr>
  <mc:AlternateContent xmlns:mc="http://schemas.openxmlformats.org/markup-compatibility/2006" xmlns:p14="http://schemas.microsoft.com/office/powerpoint/2010/main">
    <mc:Choice Requires="p14">
      <p:transition spd="slow" p14:dur="2000" advTm="6821"/>
    </mc:Choice>
    <mc:Fallback xmlns="">
      <p:transition spd="slow" advTm="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1603</TotalTime>
  <Words>4515</Words>
  <Application>Microsoft Office PowerPoint</Application>
  <PresentationFormat>Widescreen</PresentationFormat>
  <Paragraphs>524</Paragraphs>
  <Slides>59</Slides>
  <Notes>52</Notes>
  <HiddenSlides>0</HiddenSlides>
  <MMClips>54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Trebuchet MS</vt:lpstr>
      <vt:lpstr>Wingdings 3</vt:lpstr>
      <vt:lpstr>Facet</vt:lpstr>
      <vt:lpstr>Practical Data Science A1 Part 2: Task 1</vt:lpstr>
      <vt:lpstr>Contents</vt:lpstr>
      <vt:lpstr>Data Preparation</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Data Preparation </vt:lpstr>
      <vt:lpstr>End of Data Preparation</vt:lpstr>
      <vt:lpstr>Data Exploration</vt:lpstr>
      <vt:lpstr>Data Exploration </vt:lpstr>
      <vt:lpstr>Data Exploration </vt:lpstr>
      <vt:lpstr>Data Exploration </vt:lpstr>
      <vt:lpstr>End of Data Exploration</vt:lpstr>
      <vt:lpstr>Data Analysis</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Jialun Darren Huang</dc:creator>
  <cp:lastModifiedBy>Jialun Darren Huang</cp:lastModifiedBy>
  <cp:revision>79</cp:revision>
  <dcterms:created xsi:type="dcterms:W3CDTF">2020-04-27T07:12:08Z</dcterms:created>
  <dcterms:modified xsi:type="dcterms:W3CDTF">2020-05-06T06:33:01Z</dcterms:modified>
</cp:coreProperties>
</file>